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57" r:id="rId3"/>
    <p:sldId id="258" r:id="rId4"/>
    <p:sldId id="259" r:id="rId5"/>
    <p:sldId id="260" r:id="rId6"/>
    <p:sldId id="265" r:id="rId7"/>
    <p:sldId id="266" r:id="rId8"/>
    <p:sldId id="267" r:id="rId9"/>
    <p:sldId id="268" r:id="rId10"/>
    <p:sldId id="269" r:id="rId11"/>
    <p:sldId id="270" r:id="rId12"/>
    <p:sldId id="271" r:id="rId13"/>
    <p:sldId id="287" r:id="rId14"/>
    <p:sldId id="288" r:id="rId15"/>
    <p:sldId id="261" r:id="rId16"/>
    <p:sldId id="262" r:id="rId17"/>
    <p:sldId id="263" r:id="rId18"/>
    <p:sldId id="264" r:id="rId19"/>
    <p:sldId id="284" r:id="rId20"/>
    <p:sldId id="286" r:id="rId21"/>
    <p:sldId id="274" r:id="rId22"/>
    <p:sldId id="275" r:id="rId23"/>
    <p:sldId id="278" r:id="rId24"/>
    <p:sldId id="281" r:id="rId25"/>
    <p:sldId id="282" r:id="rId26"/>
    <p:sldId id="280" r:id="rId27"/>
    <p:sldId id="285"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4021" autoAdjust="0"/>
  </p:normalViewPr>
  <p:slideViewPr>
    <p:cSldViewPr>
      <p:cViewPr varScale="1">
        <p:scale>
          <a:sx n="82" d="100"/>
          <a:sy n="82" d="100"/>
        </p:scale>
        <p:origin x="-2334" y="-11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E3A2B9E-319D-4314-B239-141983DE5427}" type="datetimeFigureOut">
              <a:rPr lang="en-US" smtClean="0"/>
              <a:t>5/6/2016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EB04F4-6053-4C73-ABEF-970B908119C2}" type="slidenum">
              <a:rPr lang="en-US" smtClean="0"/>
              <a:t>‹#›</a:t>
            </a:fld>
            <a:endParaRPr lang="en-US"/>
          </a:p>
        </p:txBody>
      </p:sp>
    </p:spTree>
    <p:extLst>
      <p:ext uri="{BB962C8B-B14F-4D97-AF65-F5344CB8AC3E}">
        <p14:creationId xmlns:p14="http://schemas.microsoft.com/office/powerpoint/2010/main" val="3993817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days of the early church saw innumerable Christians lose their life in the most deplorable and heinous ways. You were lucky if you were beheaded. But most deaths were by torture and included being torn to pieces by lions in the coliseum, cooked alive, burned alive, dragged to death behind chariots, skinned alive, sewn into animal skins and eaten alive by dogs, starved to death, boiled to death in oil, ground to death on a mill, put through breaking wheels, and having their guts eaten by pigs. But the worst torture was crucifixion, of which some were tortured right-side up, upside down, and even sideways.</a:t>
            </a:r>
          </a:p>
          <a:p>
            <a:endParaRPr lang="en-US" baseline="0" dirty="0" smtClean="0"/>
          </a:p>
          <a:p>
            <a:r>
              <a:rPr lang="en-US" baseline="0" dirty="0" smtClean="0"/>
              <a:t>Persecution was not discretionary. Men, women, and even children suffered these fates. And those loved ones left behind endured the emotional agony even as they knew their loved ones had moved on to their reward.</a:t>
            </a:r>
          </a:p>
          <a:p>
            <a:endParaRPr lang="en-US" baseline="0" dirty="0" smtClean="0"/>
          </a:p>
          <a:p>
            <a:r>
              <a:rPr lang="en-US" baseline="0" dirty="0" smtClean="0"/>
              <a:t>As we consider the persecution of the early church, we’re going to see the reasons why it happened as well as the outcome. There were a lot of great things that came out of the suffering of the early Christians. And there were also some bad things. We’ll take an honest approach to this subject and consider both ends. </a:t>
            </a:r>
          </a:p>
        </p:txBody>
      </p:sp>
      <p:sp>
        <p:nvSpPr>
          <p:cNvPr id="4" name="Slide Number Placeholder 3"/>
          <p:cNvSpPr>
            <a:spLocks noGrp="1"/>
          </p:cNvSpPr>
          <p:nvPr>
            <p:ph type="sldNum" sz="quarter" idx="10"/>
          </p:nvPr>
        </p:nvSpPr>
        <p:spPr/>
        <p:txBody>
          <a:bodyPr/>
          <a:lstStyle/>
          <a:p>
            <a:fld id="{BBEB04F4-6053-4C73-ABEF-970B908119C2}" type="slidenum">
              <a:rPr lang="en-US" smtClean="0"/>
              <a:t>1</a:t>
            </a:fld>
            <a:endParaRPr lang="en-US"/>
          </a:p>
        </p:txBody>
      </p:sp>
    </p:spTree>
    <p:extLst>
      <p:ext uri="{BB962C8B-B14F-4D97-AF65-F5344CB8AC3E}">
        <p14:creationId xmlns:p14="http://schemas.microsoft.com/office/powerpoint/2010/main" val="39057714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 persecution</a:t>
            </a:r>
            <a:r>
              <a:rPr lang="en-US" baseline="0" dirty="0" smtClean="0"/>
              <a:t> occurred under Septimius Severus. He was favorable to Christians early on but was manipulated by the ignorant and prejudiced heathens. Heathens were so angered by the growth of Christianity that they began falsely accusing Christians of any accidental misfortune that happened to occur to the empire. So Severus signed an edict in 202 forbidding any conversion to Judaism or Christianity. One of the worst persecutions occurred in Alexandria where Clement would lose his life.</a:t>
            </a:r>
          </a:p>
          <a:p>
            <a:endParaRPr lang="en-US" baseline="0" dirty="0" smtClean="0"/>
          </a:p>
          <a:p>
            <a:r>
              <a:rPr lang="en-US" baseline="0" dirty="0" smtClean="0"/>
              <a:t>Martyrdom started to become so admired by Christians that many jumped the gun in wanting to give their life. When Origin saw the Romans walking through town looking for Christians, he tried to leave his house and freely offer himself, but his mother hid his britches so he couldn’t leave the house. </a:t>
            </a:r>
            <a:endParaRPr lang="en-US" dirty="0"/>
          </a:p>
        </p:txBody>
      </p:sp>
      <p:sp>
        <p:nvSpPr>
          <p:cNvPr id="4" name="Slide Number Placeholder 3"/>
          <p:cNvSpPr>
            <a:spLocks noGrp="1"/>
          </p:cNvSpPr>
          <p:nvPr>
            <p:ph type="sldNum" sz="quarter" idx="10"/>
          </p:nvPr>
        </p:nvSpPr>
        <p:spPr/>
        <p:txBody>
          <a:bodyPr/>
          <a:lstStyle/>
          <a:p>
            <a:fld id="{BBEB04F4-6053-4C73-ABEF-970B908119C2}" type="slidenum">
              <a:rPr lang="en-US" smtClean="0"/>
              <a:t>10</a:t>
            </a:fld>
            <a:endParaRPr lang="en-US"/>
          </a:p>
        </p:txBody>
      </p:sp>
    </p:spTree>
    <p:extLst>
      <p:ext uri="{BB962C8B-B14F-4D97-AF65-F5344CB8AC3E}">
        <p14:creationId xmlns:p14="http://schemas.microsoft.com/office/powerpoint/2010/main" val="14866991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250AD began the first universal persecution of the church and would last consistently until Constantine signed the Edict of Toleration in 313AD. The emperor Decius began this persecution because he issued an edict demanding that everyone within the Roman Empire sacrifice to the Roman gods and the well-being of the emperor. </a:t>
            </a:r>
            <a:r>
              <a:rPr lang="en-US" dirty="0" smtClean="0"/>
              <a:t>Decius</a:t>
            </a:r>
            <a:r>
              <a:rPr lang="en-US" baseline="0" dirty="0" smtClean="0"/>
              <a:t> did this because he was jealous of the growth of Christianity and the declining attendance at pagan temples. There were also superstitions about the approaching millennium.</a:t>
            </a:r>
          </a:p>
          <a:p>
            <a:endParaRPr lang="en-US" baseline="0" dirty="0" smtClean="0"/>
          </a:p>
          <a:p>
            <a:r>
              <a:rPr lang="en-US" baseline="0" dirty="0" smtClean="0"/>
              <a:t>Some Christians actually gave in to the persecution in order to avoid torture, even so far as handing over scripture to be burned and turning in their fellow Christians to the authorities. Other Christians such as Cyprian went into hiding. Others were brutally tortured and killed for refusing including Origin. </a:t>
            </a:r>
            <a:endParaRPr lang="en-US" dirty="0"/>
          </a:p>
        </p:txBody>
      </p:sp>
      <p:sp>
        <p:nvSpPr>
          <p:cNvPr id="4" name="Slide Number Placeholder 3"/>
          <p:cNvSpPr>
            <a:spLocks noGrp="1"/>
          </p:cNvSpPr>
          <p:nvPr>
            <p:ph type="sldNum" sz="quarter" idx="10"/>
          </p:nvPr>
        </p:nvSpPr>
        <p:spPr/>
        <p:txBody>
          <a:bodyPr/>
          <a:lstStyle/>
          <a:p>
            <a:fld id="{BBEB04F4-6053-4C73-ABEF-970B908119C2}" type="slidenum">
              <a:rPr lang="en-US" smtClean="0"/>
              <a:t>11</a:t>
            </a:fld>
            <a:endParaRPr lang="en-US"/>
          </a:p>
        </p:txBody>
      </p:sp>
    </p:spTree>
    <p:extLst>
      <p:ext uri="{BB962C8B-B14F-4D97-AF65-F5344CB8AC3E}">
        <p14:creationId xmlns:p14="http://schemas.microsoft.com/office/powerpoint/2010/main" val="2422298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Know as the “Great Persecution”, this was the</a:t>
            </a:r>
            <a:r>
              <a:rPr lang="en-US" baseline="0" dirty="0" smtClean="0"/>
              <a:t> last and most severe persecution that Christians would ever experience in the Roman Empire. </a:t>
            </a:r>
            <a:endParaRPr lang="en-US" dirty="0" smtClean="0"/>
          </a:p>
          <a:p>
            <a:endParaRPr lang="en-US" dirty="0" smtClean="0"/>
          </a:p>
          <a:p>
            <a:r>
              <a:rPr lang="en-US" dirty="0" smtClean="0"/>
              <a:t>Diocletian’s reign began amidst political</a:t>
            </a:r>
            <a:r>
              <a:rPr lang="en-US" baseline="0" dirty="0" smtClean="0"/>
              <a:t> discord. He ended the shared authority between the emperor and senate that had been in existence since Caesar Augustus signed it in 27BC. Establishing a monarchy, he sought to eradicate any democratic elements including those religions hostile to state religion. He ordered the cessation of meeting places, destruction of churches, deposition of church leaders, imprisonment of Christians and the burning of sacred Scripture. Eusebius wrote that prisons were so crowded with Christians that there wasn’t enough room for the inmates. This great persecution would continue with other emperors until Constantine ended it. </a:t>
            </a:r>
          </a:p>
        </p:txBody>
      </p:sp>
      <p:sp>
        <p:nvSpPr>
          <p:cNvPr id="4" name="Slide Number Placeholder 3"/>
          <p:cNvSpPr>
            <a:spLocks noGrp="1"/>
          </p:cNvSpPr>
          <p:nvPr>
            <p:ph type="sldNum" sz="quarter" idx="10"/>
          </p:nvPr>
        </p:nvSpPr>
        <p:spPr/>
        <p:txBody>
          <a:bodyPr/>
          <a:lstStyle/>
          <a:p>
            <a:fld id="{BBEB04F4-6053-4C73-ABEF-970B908119C2}" type="slidenum">
              <a:rPr lang="en-US" smtClean="0"/>
              <a:t>12</a:t>
            </a:fld>
            <a:endParaRPr lang="en-US"/>
          </a:p>
        </p:txBody>
      </p:sp>
    </p:spTree>
    <p:extLst>
      <p:ext uri="{BB962C8B-B14F-4D97-AF65-F5344CB8AC3E}">
        <p14:creationId xmlns:p14="http://schemas.microsoft.com/office/powerpoint/2010/main" val="39601640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were two unfortunate</a:t>
            </a:r>
            <a:r>
              <a:rPr lang="en-US" baseline="0" dirty="0" smtClean="0"/>
              <a:t> reactions to early Christian persecution. The first was the beginning of the Catholic doctrine called “Veneration”. So admired were the courage of martyrs that they were exalted beyond their proper place. Pieces of bones and relics were sought after and admired and Christians began to take pride in the number of these items they could acquire. As time went on, it was supposed that these items gave the one acquiring them special spiritual powers. This practice became a gateway for idolatry entering the church. It’s no wonder the Lord buried Moses Himself!</a:t>
            </a:r>
            <a:endParaRPr lang="en-US" dirty="0" smtClean="0"/>
          </a:p>
          <a:p>
            <a:endParaRPr lang="en-US" dirty="0"/>
          </a:p>
        </p:txBody>
      </p:sp>
      <p:sp>
        <p:nvSpPr>
          <p:cNvPr id="4" name="Slide Number Placeholder 3"/>
          <p:cNvSpPr>
            <a:spLocks noGrp="1"/>
          </p:cNvSpPr>
          <p:nvPr>
            <p:ph type="sldNum" sz="quarter" idx="10"/>
          </p:nvPr>
        </p:nvSpPr>
        <p:spPr/>
        <p:txBody>
          <a:bodyPr/>
          <a:lstStyle/>
          <a:p>
            <a:fld id="{5A23F33B-9240-4F15-AF53-AFD8DB159247}" type="slidenum">
              <a:rPr lang="en-US" smtClean="0"/>
              <a:t>13</a:t>
            </a:fld>
            <a:endParaRPr lang="en-US"/>
          </a:p>
        </p:txBody>
      </p:sp>
    </p:spTree>
    <p:extLst>
      <p:ext uri="{BB962C8B-B14F-4D97-AF65-F5344CB8AC3E}">
        <p14:creationId xmlns:p14="http://schemas.microsoft.com/office/powerpoint/2010/main" val="14974440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second reaction</a:t>
            </a:r>
            <a:r>
              <a:rPr lang="en-US" baseline="0" dirty="0" smtClean="0"/>
              <a:t> came as a result of those Christians who gave in to persecution. During Decius’ reign, certain Christians handed over scripture to be burned and turned in fellow Christians to be martyred . When persecution ended at the signing of the Edict of Toleration by Constantine, some Christians thought they should be permanently excommunicated, especially those who had at one time been leaders in the church. Much dissension arose over how to handle this controversy and a sect split off who would not tolerate these betrayers being fellowshipped. They were called “Donatists” and they continued to cause strife amongst Christians until the Muslim conquests of the 7</a:t>
            </a:r>
            <a:r>
              <a:rPr lang="en-US" baseline="30000" dirty="0" smtClean="0"/>
              <a:t>th</a:t>
            </a:r>
            <a:r>
              <a:rPr lang="en-US" baseline="0" dirty="0" smtClean="0"/>
              <a:t> and 8</a:t>
            </a:r>
            <a:r>
              <a:rPr lang="en-US" baseline="30000" dirty="0" smtClean="0"/>
              <a:t>th</a:t>
            </a:r>
            <a:r>
              <a:rPr lang="en-US" baseline="0" dirty="0" smtClean="0"/>
              <a:t> centuries. </a:t>
            </a:r>
            <a:endParaRPr lang="en-US" dirty="0" smtClean="0"/>
          </a:p>
          <a:p>
            <a:endParaRPr lang="en-US" dirty="0"/>
          </a:p>
        </p:txBody>
      </p:sp>
      <p:sp>
        <p:nvSpPr>
          <p:cNvPr id="4" name="Slide Number Placeholder 3"/>
          <p:cNvSpPr>
            <a:spLocks noGrp="1"/>
          </p:cNvSpPr>
          <p:nvPr>
            <p:ph type="sldNum" sz="quarter" idx="10"/>
          </p:nvPr>
        </p:nvSpPr>
        <p:spPr/>
        <p:txBody>
          <a:bodyPr/>
          <a:lstStyle/>
          <a:p>
            <a:fld id="{5A23F33B-9240-4F15-AF53-AFD8DB159247}" type="slidenum">
              <a:rPr lang="en-US" smtClean="0"/>
              <a:t>14</a:t>
            </a:fld>
            <a:endParaRPr lang="en-US"/>
          </a:p>
        </p:txBody>
      </p:sp>
    </p:spTree>
    <p:extLst>
      <p:ext uri="{BB962C8B-B14F-4D97-AF65-F5344CB8AC3E}">
        <p14:creationId xmlns:p14="http://schemas.microsoft.com/office/powerpoint/2010/main" val="14974440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were four main</a:t>
            </a:r>
            <a:r>
              <a:rPr lang="en-US" baseline="0" dirty="0" smtClean="0"/>
              <a:t> reasons for early church persecution. The first was political. </a:t>
            </a:r>
          </a:p>
          <a:p>
            <a:endParaRPr lang="en-US" baseline="0" dirty="0" smtClean="0"/>
          </a:p>
          <a:p>
            <a:r>
              <a:rPr lang="en-US" baseline="0" dirty="0" smtClean="0"/>
              <a:t>In the very early church, Romans were tolerant of Christianity only because they thought it was a type of Judaism. Once it was shown to be different and rumored to be a “secret society”, Romans illegalized it and considered it a threat to the state.</a:t>
            </a:r>
          </a:p>
          <a:p>
            <a:endParaRPr lang="en-US" baseline="0" dirty="0" smtClean="0"/>
          </a:p>
          <a:p>
            <a:r>
              <a:rPr lang="en-US" baseline="0" dirty="0" smtClean="0"/>
              <a:t>Secondly, since Christians worship Christ exclusively, loyalty to Caesar to took second place which was perceived by Romans to be disloyalty to the state. Christians were then accused of setting up a state within a state. Therefore it became an issue in the minds of the Roman elite as to whom as sovereign authority.</a:t>
            </a:r>
          </a:p>
          <a:p>
            <a:endParaRPr lang="en-US" baseline="0" dirty="0" smtClean="0"/>
          </a:p>
          <a:p>
            <a:r>
              <a:rPr lang="en-US" baseline="0" dirty="0" smtClean="0"/>
              <a:t>Thirdly, Christians conscientiously and consistently refused to offer incense on the alter to Caesar which caused them to be looked at as disloyal. </a:t>
            </a:r>
          </a:p>
          <a:p>
            <a:endParaRPr lang="en-US" baseline="0" dirty="0" smtClean="0"/>
          </a:p>
          <a:p>
            <a:r>
              <a:rPr lang="en-US" baseline="0" dirty="0" smtClean="0"/>
              <a:t>Fourth, Christians held most of their meetings at night and when persecution started they did so in secret. To the Roman, this looked like the hatching of a conspiracy against the state. </a:t>
            </a:r>
          </a:p>
          <a:p>
            <a:endParaRPr lang="en-US" baseline="0" dirty="0" smtClean="0"/>
          </a:p>
          <a:p>
            <a:r>
              <a:rPr lang="en-US" baseline="0" dirty="0" smtClean="0"/>
              <a:t>Fifth, Christians refused to serve as soldiers in the Roman army. This adds a often unheard of dimension to the “war question.” Christians did begin serving in the military after 313AD when Constantine signed the Edict of Toleration.</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BEB04F4-6053-4C73-ABEF-970B908119C2}" type="slidenum">
              <a:rPr lang="en-US" smtClean="0"/>
              <a:t>15</a:t>
            </a:fld>
            <a:endParaRPr lang="en-US"/>
          </a:p>
        </p:txBody>
      </p:sp>
    </p:spTree>
    <p:extLst>
      <p:ext uri="{BB962C8B-B14F-4D97-AF65-F5344CB8AC3E}">
        <p14:creationId xmlns:p14="http://schemas.microsoft.com/office/powerpoint/2010/main" val="36800000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second reason</a:t>
            </a:r>
            <a:r>
              <a:rPr lang="en-US" baseline="0" dirty="0" smtClean="0"/>
              <a:t> for persecution was religious.</a:t>
            </a:r>
          </a:p>
          <a:p>
            <a:endParaRPr lang="en-US" baseline="0" dirty="0" smtClean="0"/>
          </a:p>
          <a:p>
            <a:r>
              <a:rPr lang="en-US" baseline="0" dirty="0" smtClean="0"/>
              <a:t>First, Roman idolatry was external and mechanical, emphasizing practices that people could see. Christians have no idols and very little visible paraphernalia in their worship because it is spiritual and internal. Romans therefore viewed Christians as atheists.</a:t>
            </a:r>
          </a:p>
          <a:p>
            <a:endParaRPr lang="en-US" baseline="0" dirty="0" smtClean="0"/>
          </a:p>
          <a:p>
            <a:r>
              <a:rPr lang="en-US" dirty="0" smtClean="0"/>
              <a:t>Second, the secrecy of Christian meetings led to vicious,</a:t>
            </a:r>
            <a:r>
              <a:rPr lang="en-US" baseline="0" dirty="0" smtClean="0"/>
              <a:t> false rumors by the public in an effort to stigmatize them. Misunderstandings related to the Lord’s Supper brought accusations of cannibalism. The “holy kiss” was twisted into incest and other immoral conduct. </a:t>
            </a:r>
          </a:p>
        </p:txBody>
      </p:sp>
      <p:sp>
        <p:nvSpPr>
          <p:cNvPr id="4" name="Slide Number Placeholder 3"/>
          <p:cNvSpPr>
            <a:spLocks noGrp="1"/>
          </p:cNvSpPr>
          <p:nvPr>
            <p:ph type="sldNum" sz="quarter" idx="10"/>
          </p:nvPr>
        </p:nvSpPr>
        <p:spPr/>
        <p:txBody>
          <a:bodyPr/>
          <a:lstStyle/>
          <a:p>
            <a:fld id="{BBEB04F4-6053-4C73-ABEF-970B908119C2}" type="slidenum">
              <a:rPr lang="en-US" smtClean="0"/>
              <a:t>16</a:t>
            </a:fld>
            <a:endParaRPr lang="en-US"/>
          </a:p>
        </p:txBody>
      </p:sp>
    </p:spTree>
    <p:extLst>
      <p:ext uri="{BB962C8B-B14F-4D97-AF65-F5344CB8AC3E}">
        <p14:creationId xmlns:p14="http://schemas.microsoft.com/office/powerpoint/2010/main" val="42223861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third reason for persecution was social.</a:t>
            </a:r>
          </a:p>
          <a:p>
            <a:endParaRPr lang="en-US" baseline="0" dirty="0" smtClean="0"/>
          </a:p>
          <a:p>
            <a:r>
              <a:rPr lang="en-US" baseline="0" dirty="0" smtClean="0"/>
              <a:t>First, Christianity had great appeal to the lower class which angered the aristocrats. The aristocratic elite were worried they would not longer be served by the lower class.</a:t>
            </a:r>
          </a:p>
          <a:p>
            <a:endParaRPr lang="en-US" baseline="0" dirty="0" smtClean="0"/>
          </a:p>
          <a:p>
            <a:r>
              <a:rPr lang="en-US" baseline="0" dirty="0" smtClean="0"/>
              <a:t>Second, Christians separated themselves from Roman entertainment that conflicted with moral purity. This was a silent rebuke to the conformists of that era who then deemed Christians “hater of mankind”. They feared revolt that would rob them of their carnal entertainment.</a:t>
            </a:r>
          </a:p>
        </p:txBody>
      </p:sp>
      <p:sp>
        <p:nvSpPr>
          <p:cNvPr id="4" name="Slide Number Placeholder 3"/>
          <p:cNvSpPr>
            <a:spLocks noGrp="1"/>
          </p:cNvSpPr>
          <p:nvPr>
            <p:ph type="sldNum" sz="quarter" idx="10"/>
          </p:nvPr>
        </p:nvSpPr>
        <p:spPr/>
        <p:txBody>
          <a:bodyPr/>
          <a:lstStyle/>
          <a:p>
            <a:fld id="{BBEB04F4-6053-4C73-ABEF-970B908119C2}" type="slidenum">
              <a:rPr lang="en-US" smtClean="0"/>
              <a:t>17</a:t>
            </a:fld>
            <a:endParaRPr lang="en-US"/>
          </a:p>
        </p:txBody>
      </p:sp>
    </p:spTree>
    <p:extLst>
      <p:ext uri="{BB962C8B-B14F-4D97-AF65-F5344CB8AC3E}">
        <p14:creationId xmlns:p14="http://schemas.microsoft.com/office/powerpoint/2010/main" val="25171774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then the fourth reason for persecution was economic.</a:t>
            </a:r>
          </a:p>
          <a:p>
            <a:endParaRPr lang="en-US" dirty="0" smtClean="0"/>
          </a:p>
          <a:p>
            <a:r>
              <a:rPr lang="en-US" dirty="0" smtClean="0"/>
              <a:t>First, those</a:t>
            </a:r>
            <a:r>
              <a:rPr lang="en-US" baseline="0" dirty="0" smtClean="0"/>
              <a:t> who made their living as architects, sculptors, etc. of idols felt their livelihood being threatened. The Apostle Paul dealt with this in Acts 19 when Demetrius gathered the craftsmen of Ephesus in revolt.</a:t>
            </a:r>
          </a:p>
          <a:p>
            <a:endParaRPr lang="en-US" baseline="0" dirty="0" smtClean="0"/>
          </a:p>
          <a:p>
            <a:r>
              <a:rPr lang="en-US" baseline="0" dirty="0" smtClean="0"/>
              <a:t>Second, since famine, pestilence, plague, and earthquakes started decimating the empire, popular belief was that the forsaking of the older gods, de-influenced by Christians, was the reason. Persecution of Christians seemed the logical way for them to overcome their troubles.</a:t>
            </a:r>
            <a:endParaRPr lang="en-US" dirty="0"/>
          </a:p>
        </p:txBody>
      </p:sp>
      <p:sp>
        <p:nvSpPr>
          <p:cNvPr id="4" name="Slide Number Placeholder 3"/>
          <p:cNvSpPr>
            <a:spLocks noGrp="1"/>
          </p:cNvSpPr>
          <p:nvPr>
            <p:ph type="sldNum" sz="quarter" idx="10"/>
          </p:nvPr>
        </p:nvSpPr>
        <p:spPr/>
        <p:txBody>
          <a:bodyPr/>
          <a:lstStyle/>
          <a:p>
            <a:fld id="{BBEB04F4-6053-4C73-ABEF-970B908119C2}" type="slidenum">
              <a:rPr lang="en-US" smtClean="0"/>
              <a:t>18</a:t>
            </a:fld>
            <a:endParaRPr lang="en-US"/>
          </a:p>
        </p:txBody>
      </p:sp>
    </p:spTree>
    <p:extLst>
      <p:ext uri="{BB962C8B-B14F-4D97-AF65-F5344CB8AC3E}">
        <p14:creationId xmlns:p14="http://schemas.microsoft.com/office/powerpoint/2010/main" val="36539201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Here are our questions</a:t>
            </a:r>
            <a:r>
              <a:rPr lang="en-US" baseline="0" dirty="0" smtClean="0"/>
              <a:t> for next week:</a:t>
            </a:r>
          </a:p>
          <a:p>
            <a:pPr marL="0" indent="0">
              <a:buNone/>
            </a:pPr>
            <a:endParaRPr lang="en-US" baseline="0" dirty="0" smtClean="0"/>
          </a:p>
          <a:p>
            <a:pPr marL="228600" indent="-228600">
              <a:buAutoNum type="arabicParenR"/>
            </a:pPr>
            <a:r>
              <a:rPr lang="en-US" baseline="0" dirty="0" smtClean="0"/>
              <a:t>Why does Christianity thrive in persecution?</a:t>
            </a:r>
          </a:p>
          <a:p>
            <a:pPr marL="228600" indent="-228600">
              <a:buAutoNum type="arabicParenR"/>
            </a:pPr>
            <a:r>
              <a:rPr lang="en-US" baseline="0" dirty="0" smtClean="0"/>
              <a:t>If you are put on trial for being a Christian, what evidence would convict you?</a:t>
            </a:r>
          </a:p>
          <a:p>
            <a:pPr marL="228600" indent="-228600">
              <a:buAutoNum type="arabicParenR"/>
            </a:pPr>
            <a:r>
              <a:rPr lang="en-US" baseline="0" dirty="0" smtClean="0"/>
              <a:t>How should Christians handle traitors to the cause of Christ?</a:t>
            </a:r>
            <a:endParaRPr lang="en-US" dirty="0"/>
          </a:p>
        </p:txBody>
      </p:sp>
      <p:sp>
        <p:nvSpPr>
          <p:cNvPr id="4" name="Slide Number Placeholder 3"/>
          <p:cNvSpPr>
            <a:spLocks noGrp="1"/>
          </p:cNvSpPr>
          <p:nvPr>
            <p:ph type="sldNum" sz="quarter" idx="10"/>
          </p:nvPr>
        </p:nvSpPr>
        <p:spPr/>
        <p:txBody>
          <a:bodyPr/>
          <a:lstStyle/>
          <a:p>
            <a:fld id="{BBEB04F4-6053-4C73-ABEF-970B908119C2}" type="slidenum">
              <a:rPr lang="en-US" smtClean="0"/>
              <a:t>19</a:t>
            </a:fld>
            <a:endParaRPr lang="en-US"/>
          </a:p>
        </p:txBody>
      </p:sp>
    </p:spTree>
    <p:extLst>
      <p:ext uri="{BB962C8B-B14F-4D97-AF65-F5344CB8AC3E}">
        <p14:creationId xmlns:p14="http://schemas.microsoft.com/office/powerpoint/2010/main" val="25087205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It’s important to note that in the week before His death, Jesus assured the apostles that his followers would be persecuted. In</a:t>
            </a:r>
            <a:r>
              <a:rPr lang="en-US" baseline="0" dirty="0" smtClean="0"/>
              <a:t> fact, he made sure they understood that a Christian’s faith would be relative to the amount of suffering they experienced as result of following Him. “If they persecuted Me, they will also persecute you.” In other words, it is impossible to follow Jesus as fully and wholly as we should without us suffering a measure of the persecution that He Himself endured. </a:t>
            </a:r>
            <a:endParaRPr lang="en-US" dirty="0"/>
          </a:p>
        </p:txBody>
      </p:sp>
      <p:sp>
        <p:nvSpPr>
          <p:cNvPr id="4" name="Slide Number Placeholder 3"/>
          <p:cNvSpPr>
            <a:spLocks noGrp="1"/>
          </p:cNvSpPr>
          <p:nvPr>
            <p:ph type="sldNum" sz="quarter" idx="10"/>
          </p:nvPr>
        </p:nvSpPr>
        <p:spPr/>
        <p:txBody>
          <a:bodyPr/>
          <a:lstStyle/>
          <a:p>
            <a:fld id="{BBEB04F4-6053-4C73-ABEF-970B908119C2}" type="slidenum">
              <a:rPr lang="en-US" smtClean="0"/>
              <a:t>2</a:t>
            </a:fld>
            <a:endParaRPr lang="en-US"/>
          </a:p>
        </p:txBody>
      </p:sp>
    </p:spTree>
    <p:extLst>
      <p:ext uri="{BB962C8B-B14F-4D97-AF65-F5344CB8AC3E}">
        <p14:creationId xmlns:p14="http://schemas.microsoft.com/office/powerpoint/2010/main" val="9888356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EB04F4-6053-4C73-ABEF-970B908119C2}" type="slidenum">
              <a:rPr lang="en-US" smtClean="0"/>
              <a:t>20</a:t>
            </a:fld>
            <a:endParaRPr lang="en-US"/>
          </a:p>
        </p:txBody>
      </p:sp>
    </p:spTree>
    <p:extLst>
      <p:ext uri="{BB962C8B-B14F-4D97-AF65-F5344CB8AC3E}">
        <p14:creationId xmlns:p14="http://schemas.microsoft.com/office/powerpoint/2010/main" val="120142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we study</a:t>
            </a:r>
            <a:r>
              <a:rPr lang="en-US" baseline="0" dirty="0" smtClean="0"/>
              <a:t> church history, we want to be careful to make sure we learn the practical applications to help us in our walk with God today. History contains more than just stories, but also action/reactions that are similar to the issues we encounter in the 21</a:t>
            </a:r>
            <a:r>
              <a:rPr lang="en-US" baseline="30000" dirty="0" smtClean="0"/>
              <a:t>st</a:t>
            </a:r>
            <a:r>
              <a:rPr lang="en-US" baseline="0" dirty="0" smtClean="0"/>
              <a:t> century. Learning where early Christians succeeded and failed will help us solidify our faith.</a:t>
            </a:r>
            <a:endParaRPr lang="en-US" dirty="0"/>
          </a:p>
        </p:txBody>
      </p:sp>
      <p:sp>
        <p:nvSpPr>
          <p:cNvPr id="4" name="Slide Number Placeholder 3"/>
          <p:cNvSpPr>
            <a:spLocks noGrp="1"/>
          </p:cNvSpPr>
          <p:nvPr>
            <p:ph type="sldNum" sz="quarter" idx="10"/>
          </p:nvPr>
        </p:nvSpPr>
        <p:spPr/>
        <p:txBody>
          <a:bodyPr/>
          <a:lstStyle/>
          <a:p>
            <a:fld id="{BBEB04F4-6053-4C73-ABEF-970B908119C2}" type="slidenum">
              <a:rPr lang="en-US" smtClean="0"/>
              <a:t>21</a:t>
            </a:fld>
            <a:endParaRPr lang="en-US"/>
          </a:p>
        </p:txBody>
      </p:sp>
    </p:spTree>
    <p:extLst>
      <p:ext uri="{BB962C8B-B14F-4D97-AF65-F5344CB8AC3E}">
        <p14:creationId xmlns:p14="http://schemas.microsoft.com/office/powerpoint/2010/main" val="120142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Tertullian</a:t>
            </a:r>
            <a:r>
              <a:rPr lang="en-US" baseline="0" dirty="0" smtClean="0"/>
              <a:t> wrote at the end of the 2</a:t>
            </a:r>
            <a:r>
              <a:rPr lang="en-US" baseline="30000" dirty="0" smtClean="0"/>
              <a:t>nd</a:t>
            </a:r>
            <a:r>
              <a:rPr lang="en-US" baseline="0" dirty="0" smtClean="0"/>
              <a:t> century that “the blood of martyrs is the seed of the church.” This counters conventional thinking that persecution and martyrdom is an obstacle to church growth. The very heart of Christianity is that by Christ’s shedding of blood, the blessing of an incorruptible life was purchased for all who believe in Him. Therefore, it was Christ’s willingness to die that compels unbelievers to pursue Him with all of their heart, mind, soul and strength.</a:t>
            </a:r>
          </a:p>
        </p:txBody>
      </p:sp>
      <p:sp>
        <p:nvSpPr>
          <p:cNvPr id="4" name="Slide Number Placeholder 3"/>
          <p:cNvSpPr>
            <a:spLocks noGrp="1"/>
          </p:cNvSpPr>
          <p:nvPr>
            <p:ph type="sldNum" sz="quarter" idx="10"/>
          </p:nvPr>
        </p:nvSpPr>
        <p:spPr/>
        <p:txBody>
          <a:bodyPr/>
          <a:lstStyle/>
          <a:p>
            <a:fld id="{BBEB04F4-6053-4C73-ABEF-970B908119C2}" type="slidenum">
              <a:rPr lang="en-US" smtClean="0"/>
              <a:t>22</a:t>
            </a:fld>
            <a:endParaRPr lang="en-US"/>
          </a:p>
        </p:txBody>
      </p:sp>
    </p:spTree>
    <p:extLst>
      <p:ext uri="{BB962C8B-B14F-4D97-AF65-F5344CB8AC3E}">
        <p14:creationId xmlns:p14="http://schemas.microsoft.com/office/powerpoint/2010/main" val="37091841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lphaUcParenR"/>
            </a:pPr>
            <a:r>
              <a:rPr lang="en-US" baseline="0" dirty="0" smtClean="0"/>
              <a:t>Fear is the #1 obstacle to both personal work and Christian growth. As Christians held fast in the very face of adversity, an “if they can do it, so can we” mentality spread amongst the saints. </a:t>
            </a:r>
          </a:p>
          <a:p>
            <a:pPr marL="228600" indent="-228600">
              <a:buAutoNum type="alphaUcParenR"/>
            </a:pPr>
            <a:endParaRPr lang="en-US" baseline="0" dirty="0" smtClean="0"/>
          </a:p>
          <a:p>
            <a:pPr marL="228600" indent="-228600">
              <a:buAutoNum type="alphaUcParenR"/>
            </a:pPr>
            <a:r>
              <a:rPr lang="en-US" baseline="0" dirty="0" smtClean="0"/>
              <a:t>The heart of Christianity is the suffering death of Jesus Christ. Every Christian desiring to share in His glory finds courage to follow Him to the cross. As more Christians gave their life for His cause, courage spread like leaven through the brotherhood</a:t>
            </a:r>
          </a:p>
          <a:p>
            <a:pPr marL="228600" indent="-228600">
              <a:buAutoNum type="alphaUcParenR"/>
            </a:pPr>
            <a:endParaRPr lang="en-US" baseline="0" dirty="0" smtClean="0"/>
          </a:p>
          <a:p>
            <a:pPr marL="228600" indent="-228600">
              <a:buAutoNum type="alphaUcParenR"/>
            </a:pPr>
            <a:r>
              <a:rPr lang="en-US" dirty="0" smtClean="0"/>
              <a:t>What’s missing is the in-person presentation of Christ’s sufferings to the people for whom he died. The afflictions are lacking in the sense that they are not seen and known among the nations.  While</a:t>
            </a:r>
            <a:r>
              <a:rPr lang="en-US" baseline="0" dirty="0" smtClean="0"/>
              <a:t> </a:t>
            </a:r>
            <a:r>
              <a:rPr lang="en-US" dirty="0" smtClean="0"/>
              <a:t>Christ</a:t>
            </a:r>
            <a:r>
              <a:rPr lang="en-US" baseline="0" dirty="0" smtClean="0"/>
              <a:t> </a:t>
            </a:r>
            <a:r>
              <a:rPr lang="en-US" dirty="0" smtClean="0"/>
              <a:t>suffered in order to purchase our eternal life,</a:t>
            </a:r>
            <a:r>
              <a:rPr lang="en-US" baseline="0" dirty="0" smtClean="0"/>
              <a:t> </a:t>
            </a:r>
            <a:r>
              <a:rPr lang="en-US" dirty="0" smtClean="0"/>
              <a:t>Christians follow Him in suffering in order to spread the </a:t>
            </a:r>
            <a:r>
              <a:rPr lang="en-US" u="sng" dirty="0" smtClean="0"/>
              <a:t>effects</a:t>
            </a:r>
            <a:r>
              <a:rPr lang="en-US" dirty="0" smtClean="0"/>
              <a:t> of that fully-accomplished redemption. Without suffering and martyrdom, the effects of Christ’s great success can never be fully realized. The</a:t>
            </a:r>
            <a:r>
              <a:rPr lang="en-US" baseline="0" dirty="0" smtClean="0"/>
              <a:t> effects of Christ’s suffering is</a:t>
            </a:r>
            <a:r>
              <a:rPr lang="en-US" dirty="0" smtClean="0"/>
              <a:t> carried out by ministers of the gospel who extend</a:t>
            </a:r>
            <a:r>
              <a:rPr lang="en-US" baseline="0" dirty="0" smtClean="0"/>
              <a:t> a willingness to suffer</a:t>
            </a:r>
            <a:r>
              <a:rPr lang="en-US" dirty="0" smtClean="0"/>
              <a:t> for others. Paul sees his own suffering as the visible reenactment of the sufferings of Christ so that they will see Christ’s love for them. </a:t>
            </a:r>
          </a:p>
          <a:p>
            <a:pPr marL="228600" indent="-228600">
              <a:buAutoNum type="alphaUcParenR"/>
            </a:pPr>
            <a:endParaRPr lang="en-US" baseline="0" dirty="0" smtClean="0"/>
          </a:p>
          <a:p>
            <a:pPr marL="228600" indent="-228600">
              <a:buAutoNum type="alphaUcParenR"/>
            </a:pPr>
            <a:endParaRPr lang="en-US" dirty="0"/>
          </a:p>
        </p:txBody>
      </p:sp>
      <p:sp>
        <p:nvSpPr>
          <p:cNvPr id="4" name="Slide Number Placeholder 3"/>
          <p:cNvSpPr>
            <a:spLocks noGrp="1"/>
          </p:cNvSpPr>
          <p:nvPr>
            <p:ph type="sldNum" sz="quarter" idx="10"/>
          </p:nvPr>
        </p:nvSpPr>
        <p:spPr/>
        <p:txBody>
          <a:bodyPr/>
          <a:lstStyle/>
          <a:p>
            <a:fld id="{BBEB04F4-6053-4C73-ABEF-970B908119C2}" type="slidenum">
              <a:rPr lang="en-US" smtClean="0"/>
              <a:t>23</a:t>
            </a:fld>
            <a:endParaRPr lang="en-US"/>
          </a:p>
        </p:txBody>
      </p:sp>
    </p:spTree>
    <p:extLst>
      <p:ext uri="{BB962C8B-B14F-4D97-AF65-F5344CB8AC3E}">
        <p14:creationId xmlns:p14="http://schemas.microsoft.com/office/powerpoint/2010/main" val="25087205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other words, do people in the world know you well enough to know what you stand for? Does your demeanor, character, language, clothing, and associations align you with Christ or with the world? When freedom of religion is no longer available in our society and the government is kicking down church doors, will you be the first or last taken?</a:t>
            </a:r>
            <a:endParaRPr lang="en-US" dirty="0"/>
          </a:p>
        </p:txBody>
      </p:sp>
      <p:sp>
        <p:nvSpPr>
          <p:cNvPr id="4" name="Slide Number Placeholder 3"/>
          <p:cNvSpPr>
            <a:spLocks noGrp="1"/>
          </p:cNvSpPr>
          <p:nvPr>
            <p:ph type="sldNum" sz="quarter" idx="10"/>
          </p:nvPr>
        </p:nvSpPr>
        <p:spPr/>
        <p:txBody>
          <a:bodyPr/>
          <a:lstStyle/>
          <a:p>
            <a:fld id="{BBEB04F4-6053-4C73-ABEF-970B908119C2}" type="slidenum">
              <a:rPr lang="en-US" smtClean="0"/>
              <a:t>24</a:t>
            </a:fld>
            <a:endParaRPr lang="en-US"/>
          </a:p>
        </p:txBody>
      </p:sp>
    </p:spTree>
    <p:extLst>
      <p:ext uri="{BB962C8B-B14F-4D97-AF65-F5344CB8AC3E}">
        <p14:creationId xmlns:p14="http://schemas.microsoft.com/office/powerpoint/2010/main" val="22972135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lphaUcParenR"/>
            </a:pPr>
            <a:r>
              <a:rPr lang="en-US" baseline="0" dirty="0" smtClean="0"/>
              <a:t>Some people do not see the necessity of gathering with the saints at every opportunity. But in the early church, Christians were known by their assembling together and it occurred almost daily. If my mentality is, “I don’t ‘have’ to go to every service than the world authorities might not know that you are a Christian</a:t>
            </a:r>
          </a:p>
          <a:p>
            <a:pPr marL="228600" indent="-228600">
              <a:buAutoNum type="alphaUcParenR"/>
            </a:pPr>
            <a:r>
              <a:rPr lang="en-US" baseline="0" dirty="0" smtClean="0"/>
              <a:t>Daniel, despite the law, continued his prayers to God in plain view of everyone knowing it could very well lead to his martyrdom. Yet He approached God in prayer with such singleness of mind that it did not matter to him what others thought – it only mattered that he revere God. While many Christians in the early church did not escape such persecution with their lives as Daniel did, their devotion to God in study and prayer had a tremendous impact on the Roman community even though such public devotion led to their deaths.</a:t>
            </a:r>
          </a:p>
          <a:p>
            <a:pPr marL="228600" indent="-228600">
              <a:buAutoNum type="alphaUcParenR"/>
            </a:pPr>
            <a:r>
              <a:rPr lang="en-US" baseline="0" dirty="0" smtClean="0"/>
              <a:t>Its often fear of a person’s response that keeps us from telling people the truth. The early Christians were known for not pulling punches when it came to the gospel. Many such as Stephen, Paul, and others lost their lives because they could not remain silent. Like Jeremiah, the word was a fire in their heart that could not be contained.</a:t>
            </a:r>
          </a:p>
          <a:p>
            <a:pPr marL="228600" indent="-228600">
              <a:buAutoNum type="alphaUcParenR"/>
            </a:pPr>
            <a:r>
              <a:rPr lang="en-US" baseline="0" dirty="0" smtClean="0"/>
              <a:t>If you are living a pure life, abstaining from carnal enticements, those of the world will resent you for it because it will stand as a silent rebuke to their lifestyle. As with the early Christians, it is inevitable false charges will be brought up against you. It is unavoidable for all who desire to live godly lives.</a:t>
            </a:r>
            <a:endParaRPr lang="en-US" dirty="0"/>
          </a:p>
        </p:txBody>
      </p:sp>
      <p:sp>
        <p:nvSpPr>
          <p:cNvPr id="4" name="Slide Number Placeholder 3"/>
          <p:cNvSpPr>
            <a:spLocks noGrp="1"/>
          </p:cNvSpPr>
          <p:nvPr>
            <p:ph type="sldNum" sz="quarter" idx="10"/>
          </p:nvPr>
        </p:nvSpPr>
        <p:spPr/>
        <p:txBody>
          <a:bodyPr/>
          <a:lstStyle/>
          <a:p>
            <a:fld id="{BBEB04F4-6053-4C73-ABEF-970B908119C2}" type="slidenum">
              <a:rPr lang="en-US" smtClean="0"/>
              <a:t>25</a:t>
            </a:fld>
            <a:endParaRPr lang="en-US"/>
          </a:p>
        </p:txBody>
      </p:sp>
    </p:spTree>
    <p:extLst>
      <p:ext uri="{BB962C8B-B14F-4D97-AF65-F5344CB8AC3E}">
        <p14:creationId xmlns:p14="http://schemas.microsoft.com/office/powerpoint/2010/main" val="25087205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Donatists separated</a:t>
            </a:r>
            <a:r>
              <a:rPr lang="en-US" baseline="0" dirty="0" smtClean="0"/>
              <a:t> from the church because they rejected fellowship with those Christians who renounced Christ during persecution. In our day and age, Christians sometimes commit heinous acts (adultery, murder, rape, etc.). What should be our response when they repent? To what degree should they be allowed to participate in worship? What if the Christians in question are elders, deacons, or preachers?</a:t>
            </a:r>
            <a:endParaRPr lang="en-US" dirty="0"/>
          </a:p>
        </p:txBody>
      </p:sp>
      <p:sp>
        <p:nvSpPr>
          <p:cNvPr id="4" name="Slide Number Placeholder 3"/>
          <p:cNvSpPr>
            <a:spLocks noGrp="1"/>
          </p:cNvSpPr>
          <p:nvPr>
            <p:ph type="sldNum" sz="quarter" idx="10"/>
          </p:nvPr>
        </p:nvSpPr>
        <p:spPr/>
        <p:txBody>
          <a:bodyPr/>
          <a:lstStyle/>
          <a:p>
            <a:fld id="{BBEB04F4-6053-4C73-ABEF-970B908119C2}" type="slidenum">
              <a:rPr lang="en-US" smtClean="0"/>
              <a:t>26</a:t>
            </a:fld>
            <a:endParaRPr lang="en-US"/>
          </a:p>
        </p:txBody>
      </p:sp>
    </p:spTree>
    <p:extLst>
      <p:ext uri="{BB962C8B-B14F-4D97-AF65-F5344CB8AC3E}">
        <p14:creationId xmlns:p14="http://schemas.microsoft.com/office/powerpoint/2010/main" val="5151671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lphaUcParenR"/>
            </a:pPr>
            <a:r>
              <a:rPr lang="en-US" baseline="0" dirty="0" smtClean="0"/>
              <a:t>No matter how horrible the sin, the blood of Jesus I powerful enough to wash it away. We need to believe in that power and accept a penitent person as God accepts him. Be on guard against letting the emotional trauma of certain sins distract and embitter us from forgiving others as God forgives our own sin.</a:t>
            </a:r>
          </a:p>
          <a:p>
            <a:pPr marL="228600" indent="-228600">
              <a:buAutoNum type="alphaUcParenR"/>
            </a:pPr>
            <a:r>
              <a:rPr lang="en-US" baseline="0" dirty="0" smtClean="0"/>
              <a:t>Confession and repentance should always be followed by fruit borne from that repentance. While it is necessary to receive the penitent back into fellowship, it is not unreasonable to expect real change to take place as the old man is put back to death and the new man becomes further visible.</a:t>
            </a:r>
          </a:p>
          <a:p>
            <a:pPr marL="228600" indent="-228600">
              <a:buAutoNum type="alphaUcParenR"/>
            </a:pPr>
            <a:r>
              <a:rPr lang="en-US" baseline="0" dirty="0" smtClean="0"/>
              <a:t>The penitent will no doubt struggle with the same weaknesses that caused him/her to sin in the first place. This requires our help, sympathy, empathy, and bearing of their burdens. Sins of the magnitude we are discussing are not beaten alone, but need the attention of brothers and sisters.</a:t>
            </a:r>
          </a:p>
          <a:p>
            <a:pPr marL="228600" indent="-228600">
              <a:buAutoNum type="alphaUcParenR"/>
            </a:pPr>
            <a:r>
              <a:rPr lang="en-US" baseline="0" dirty="0" smtClean="0"/>
              <a:t>Paul is a perfect example of someone who was not ashamed to preach his testimony which included the sins he had committed. The Holy Spirit thought his conversion was important enough to record it for us in Acts 3 separate times. Likewise, Christians recovering from sins of the magnitude under consideration can inspire others to purity and self-control by their own testimony, first-hand experience with sin, and personal suggestions </a:t>
            </a:r>
            <a:r>
              <a:rPr lang="en-US" baseline="0" smtClean="0"/>
              <a:t>on abstaining. </a:t>
            </a:r>
            <a:endParaRPr lang="en-US" dirty="0"/>
          </a:p>
        </p:txBody>
      </p:sp>
      <p:sp>
        <p:nvSpPr>
          <p:cNvPr id="4" name="Slide Number Placeholder 3"/>
          <p:cNvSpPr>
            <a:spLocks noGrp="1"/>
          </p:cNvSpPr>
          <p:nvPr>
            <p:ph type="sldNum" sz="quarter" idx="10"/>
          </p:nvPr>
        </p:nvSpPr>
        <p:spPr/>
        <p:txBody>
          <a:bodyPr/>
          <a:lstStyle/>
          <a:p>
            <a:fld id="{BBEB04F4-6053-4C73-ABEF-970B908119C2}" type="slidenum">
              <a:rPr lang="en-US" smtClean="0"/>
              <a:t>27</a:t>
            </a:fld>
            <a:endParaRPr lang="en-US"/>
          </a:p>
        </p:txBody>
      </p:sp>
    </p:spTree>
    <p:extLst>
      <p:ext uri="{BB962C8B-B14F-4D97-AF65-F5344CB8AC3E}">
        <p14:creationId xmlns:p14="http://schemas.microsoft.com/office/powerpoint/2010/main" val="25087205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Jesus</a:t>
            </a:r>
            <a:r>
              <a:rPr lang="en-US" baseline="0" dirty="0" smtClean="0"/>
              <a:t> not only identifies those who would suffer, but also those who would instigate it. The Pharisees, and those like them, would kill and crucify prophets and wise men. These are people who do not have good hearts; they are set in their ways and do not want to change. And so when Christians went about from city to city preaching the gospel, they resented and hated them for it. This persecution would not be isolated to any one place, but would extend from city to city throughout the entirety of the Roman Empire.</a:t>
            </a:r>
          </a:p>
        </p:txBody>
      </p:sp>
      <p:sp>
        <p:nvSpPr>
          <p:cNvPr id="4" name="Slide Number Placeholder 3"/>
          <p:cNvSpPr>
            <a:spLocks noGrp="1"/>
          </p:cNvSpPr>
          <p:nvPr>
            <p:ph type="sldNum" sz="quarter" idx="10"/>
          </p:nvPr>
        </p:nvSpPr>
        <p:spPr/>
        <p:txBody>
          <a:bodyPr/>
          <a:lstStyle/>
          <a:p>
            <a:fld id="{BBEB04F4-6053-4C73-ABEF-970B908119C2}" type="slidenum">
              <a:rPr lang="en-US" smtClean="0"/>
              <a:t>3</a:t>
            </a:fld>
            <a:endParaRPr lang="en-US"/>
          </a:p>
        </p:txBody>
      </p:sp>
    </p:spTree>
    <p:extLst>
      <p:ext uri="{BB962C8B-B14F-4D97-AF65-F5344CB8AC3E}">
        <p14:creationId xmlns:p14="http://schemas.microsoft.com/office/powerpoint/2010/main" val="19510970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a:t>
            </a:r>
            <a:r>
              <a:rPr lang="en-US" baseline="0" dirty="0" smtClean="0"/>
              <a:t> Paul planted churches, one of the messages he delivered to them by way of edification and strengthening was to remind them they would face tribulation upon entering God’s kingdom. In his letter to Timothy, he extends this message by reminding them that all who desire to live godly will be persecuted. This is an inescapable conclusion of true godliness rendered by those who wish to pitch their tents in darkness. Worldly men will resent those who live by principle and not passion. Christian’s who follow Christ will suffer.</a:t>
            </a:r>
            <a:endParaRPr lang="en-US" dirty="0"/>
          </a:p>
        </p:txBody>
      </p:sp>
      <p:sp>
        <p:nvSpPr>
          <p:cNvPr id="4" name="Slide Number Placeholder 3"/>
          <p:cNvSpPr>
            <a:spLocks noGrp="1"/>
          </p:cNvSpPr>
          <p:nvPr>
            <p:ph type="sldNum" sz="quarter" idx="10"/>
          </p:nvPr>
        </p:nvSpPr>
        <p:spPr/>
        <p:txBody>
          <a:bodyPr/>
          <a:lstStyle/>
          <a:p>
            <a:fld id="{BBEB04F4-6053-4C73-ABEF-970B908119C2}" type="slidenum">
              <a:rPr lang="en-US" smtClean="0"/>
              <a:t>4</a:t>
            </a:fld>
            <a:endParaRPr lang="en-US"/>
          </a:p>
        </p:txBody>
      </p:sp>
    </p:spTree>
    <p:extLst>
      <p:ext uri="{BB962C8B-B14F-4D97-AF65-F5344CB8AC3E}">
        <p14:creationId xmlns:p14="http://schemas.microsoft.com/office/powerpoint/2010/main" val="29843362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a:t>
            </a:r>
            <a:r>
              <a:rPr lang="en-US" baseline="0" dirty="0" smtClean="0"/>
              <a:t> the end of the apostolic age, we see persecution realized in scripture. The unbelieving Jews were the first to persecute Christians. Stephen becomes the first martyr for daring to speak out against the “party” and exposing their sin and hypocrisy. The apostle James was killed with the sword by the hateful king Herod. Many more were imprisoned merely for preaching the gospel and caring for lost souls. These were men whom the world was not worthy (Heb 11:38)  who risked their lives to save mankind from eternal damnation. Their joy and reward was being counted worthy to suffer as their Lord had.</a:t>
            </a:r>
            <a:endParaRPr lang="en-US" dirty="0"/>
          </a:p>
        </p:txBody>
      </p:sp>
      <p:sp>
        <p:nvSpPr>
          <p:cNvPr id="4" name="Slide Number Placeholder 3"/>
          <p:cNvSpPr>
            <a:spLocks noGrp="1"/>
          </p:cNvSpPr>
          <p:nvPr>
            <p:ph type="sldNum" sz="quarter" idx="10"/>
          </p:nvPr>
        </p:nvSpPr>
        <p:spPr/>
        <p:txBody>
          <a:bodyPr/>
          <a:lstStyle/>
          <a:p>
            <a:fld id="{BBEB04F4-6053-4C73-ABEF-970B908119C2}" type="slidenum">
              <a:rPr lang="en-US" smtClean="0"/>
              <a:t>5</a:t>
            </a:fld>
            <a:endParaRPr lang="en-US"/>
          </a:p>
        </p:txBody>
      </p:sp>
    </p:spTree>
    <p:extLst>
      <p:ext uri="{BB962C8B-B14F-4D97-AF65-F5344CB8AC3E}">
        <p14:creationId xmlns:p14="http://schemas.microsoft.com/office/powerpoint/2010/main" val="19589739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the Jews persecution</a:t>
            </a:r>
            <a:r>
              <a:rPr lang="en-US" baseline="0" dirty="0" smtClean="0"/>
              <a:t> came persecution from the Romans. Up until ~250AD, Christian persecution by the Romans was not continuous. A long period occurred between 64AD and 250AD where Christians lived in relative peace and harmony with others. But when persecution did hit during this time, it hit hard.</a:t>
            </a:r>
          </a:p>
          <a:p>
            <a:endParaRPr lang="en-US" baseline="0" dirty="0" smtClean="0"/>
          </a:p>
          <a:p>
            <a:r>
              <a:rPr lang="en-US" baseline="0" dirty="0" smtClean="0"/>
              <a:t>Rumors swirled that the great fire that burned 2/3 of Rome was begun by Nero in order to realize his dream of rebuilding Rome in his image. To take away attention from himself, he began to blame Christians as he saw them as easy targets. Many Christians suffered and died merely because Nero wanted to save face. Two of the most beloved Christians of all time were also martyred during his reign: the apostles Peter and Paul.</a:t>
            </a:r>
          </a:p>
          <a:p>
            <a:endParaRPr lang="en-US" baseline="0" dirty="0" smtClean="0"/>
          </a:p>
          <a:p>
            <a:r>
              <a:rPr lang="en-US" baseline="0" dirty="0" smtClean="0"/>
              <a:t>During this time, Christians were gracious, prayerful, and joyous in their persecution. They never once cursed or blasphemed Nero or his executioners. This led the common man to realize men and women of this caliber of character could not possibly be responsible for what Nero accused them of. This put the attention back on Herod who eventually was forced to perform his own suicide. He was such a coward that someone else had to kill him.</a:t>
            </a:r>
            <a:endParaRPr lang="en-US" dirty="0"/>
          </a:p>
        </p:txBody>
      </p:sp>
      <p:sp>
        <p:nvSpPr>
          <p:cNvPr id="4" name="Slide Number Placeholder 3"/>
          <p:cNvSpPr>
            <a:spLocks noGrp="1"/>
          </p:cNvSpPr>
          <p:nvPr>
            <p:ph type="sldNum" sz="quarter" idx="10"/>
          </p:nvPr>
        </p:nvSpPr>
        <p:spPr/>
        <p:txBody>
          <a:bodyPr/>
          <a:lstStyle/>
          <a:p>
            <a:fld id="{BBEB04F4-6053-4C73-ABEF-970B908119C2}" type="slidenum">
              <a:rPr lang="en-US" smtClean="0"/>
              <a:t>6</a:t>
            </a:fld>
            <a:endParaRPr lang="en-US"/>
          </a:p>
        </p:txBody>
      </p:sp>
    </p:spTree>
    <p:extLst>
      <p:ext uri="{BB962C8B-B14F-4D97-AF65-F5344CB8AC3E}">
        <p14:creationId xmlns:p14="http://schemas.microsoft.com/office/powerpoint/2010/main" val="16233790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Domitian</a:t>
            </a:r>
            <a:r>
              <a:rPr lang="en-US" baseline="0" dirty="0" smtClean="0"/>
              <a:t> was the second Roman emperor to begin persecuting Christians. History tells us that the Jews refused to pay a tax that was levied by the Romans was earmarked for the Temple of Jupiter. As a result, Domitian commanded all of the line of David to be exterminated. Christians were included in this persecution because of their similarities and association with the Jews. The law was written that “no Christian, once brought before the tribunal, should be exempted from punishment without renouncing his religion.” Christians were falsely accused (again) of being responsible for the  recent famines, pestilences and earthquakes because the Romans thought the “gods” were being neglected by them and getting angry. It was during this persecution that John was banished to Patmos and Timothy was killed.</a:t>
            </a:r>
            <a:endParaRPr lang="en-US" dirty="0"/>
          </a:p>
        </p:txBody>
      </p:sp>
      <p:sp>
        <p:nvSpPr>
          <p:cNvPr id="4" name="Slide Number Placeholder 3"/>
          <p:cNvSpPr>
            <a:spLocks noGrp="1"/>
          </p:cNvSpPr>
          <p:nvPr>
            <p:ph type="sldNum" sz="quarter" idx="10"/>
          </p:nvPr>
        </p:nvSpPr>
        <p:spPr/>
        <p:txBody>
          <a:bodyPr/>
          <a:lstStyle/>
          <a:p>
            <a:fld id="{BBEB04F4-6053-4C73-ABEF-970B908119C2}" type="slidenum">
              <a:rPr lang="en-US" smtClean="0"/>
              <a:t>7</a:t>
            </a:fld>
            <a:endParaRPr lang="en-US"/>
          </a:p>
        </p:txBody>
      </p:sp>
    </p:spTree>
    <p:extLst>
      <p:ext uri="{BB962C8B-B14F-4D97-AF65-F5344CB8AC3E}">
        <p14:creationId xmlns:p14="http://schemas.microsoft.com/office/powerpoint/2010/main" val="14170071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112 AD, Pliny, governor of Bithynia, wrote letters</a:t>
            </a:r>
            <a:r>
              <a:rPr lang="en-US" baseline="0" dirty="0" smtClean="0"/>
              <a:t> to the emperor Trajan calling his attention to a problem that been created in his district by the increasing number of Christians. He called Christianity a “superstition” and expressed concern because the temples of the heathen gods were being forsaken as a result of the number of conversion taking place. Those who made their living by selling animals to be sacrificed in these temples to the heathen gods had suffered great loss in business. Therefore Pliny asked for advice from Trajan on how these Christians were to be treated.</a:t>
            </a:r>
          </a:p>
          <a:p>
            <a:endParaRPr lang="en-US" baseline="0" dirty="0" smtClean="0"/>
          </a:p>
          <a:p>
            <a:r>
              <a:rPr lang="en-US" baseline="0" dirty="0" smtClean="0"/>
              <a:t>Trajan replied that they were to be left alone unless specifically given up by accusers who could name them. If convicted, they should be given opportunity to renounce the Christian faith. If they refused, they were to be punished. This seems lenient on the surface, but it provided opportunity for unscrupulous men to falsely accuse and testify against Christians.</a:t>
            </a:r>
            <a:endParaRPr lang="en-US" dirty="0" smtClean="0"/>
          </a:p>
        </p:txBody>
      </p:sp>
      <p:sp>
        <p:nvSpPr>
          <p:cNvPr id="4" name="Slide Number Placeholder 3"/>
          <p:cNvSpPr>
            <a:spLocks noGrp="1"/>
          </p:cNvSpPr>
          <p:nvPr>
            <p:ph type="sldNum" sz="quarter" idx="10"/>
          </p:nvPr>
        </p:nvSpPr>
        <p:spPr/>
        <p:txBody>
          <a:bodyPr/>
          <a:lstStyle/>
          <a:p>
            <a:fld id="{BBEB04F4-6053-4C73-ABEF-970B908119C2}" type="slidenum">
              <a:rPr lang="en-US" smtClean="0"/>
              <a:t>8</a:t>
            </a:fld>
            <a:endParaRPr lang="en-US"/>
          </a:p>
        </p:txBody>
      </p:sp>
    </p:spTree>
    <p:extLst>
      <p:ext uri="{BB962C8B-B14F-4D97-AF65-F5344CB8AC3E}">
        <p14:creationId xmlns:p14="http://schemas.microsoft.com/office/powerpoint/2010/main" val="6707038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 persecution occurred under Marcus Aurelius. He was a devout stoic</a:t>
            </a:r>
            <a:r>
              <a:rPr lang="en-US" baseline="0" dirty="0" smtClean="0"/>
              <a:t> taught from his youth by the philosopher </a:t>
            </a:r>
            <a:r>
              <a:rPr lang="en-US" baseline="0" dirty="0" err="1" smtClean="0"/>
              <a:t>Fronto</a:t>
            </a:r>
            <a:r>
              <a:rPr lang="en-US" baseline="0" dirty="0" smtClean="0"/>
              <a:t> who despised Christians. When he became emperor, he desired to return Rome to its ancient religious customs and practices. He regarded Christians as innovators and therefore sought to repress them by force. </a:t>
            </a:r>
            <a:r>
              <a:rPr lang="en-US" dirty="0" smtClean="0"/>
              <a:t>Some of</a:t>
            </a:r>
            <a:r>
              <a:rPr lang="en-US" baseline="0" dirty="0" smtClean="0"/>
              <a:t> the more cruel punishments and deaths of Christians occurred under his reign. Property was stripped from Christians and given to their accusers, which in turn emboldened the greedy to make false accusations. Like Domitian, he also blamed the natural and man-made calamities on Christians believing they were the result of the sacrifices to the false gods being neglected.</a:t>
            </a:r>
          </a:p>
          <a:p>
            <a:endParaRPr lang="en-US" baseline="0" dirty="0" smtClean="0"/>
          </a:p>
          <a:p>
            <a:r>
              <a:rPr lang="en-US" baseline="0" dirty="0" smtClean="0"/>
              <a:t>Polycarp, before his execution, asked for one hour of prayer and it was granted. He prayed with such fervency that the guards who brought him repented. Justin Martyr’s skill in apology and debate so angered his opponents, he was prejudiced against the emperor and ordered with six of his companions to be scourged and then beheaded. </a:t>
            </a:r>
            <a:endParaRPr lang="en-US" dirty="0"/>
          </a:p>
        </p:txBody>
      </p:sp>
      <p:sp>
        <p:nvSpPr>
          <p:cNvPr id="4" name="Slide Number Placeholder 3"/>
          <p:cNvSpPr>
            <a:spLocks noGrp="1"/>
          </p:cNvSpPr>
          <p:nvPr>
            <p:ph type="sldNum" sz="quarter" idx="10"/>
          </p:nvPr>
        </p:nvSpPr>
        <p:spPr/>
        <p:txBody>
          <a:bodyPr/>
          <a:lstStyle/>
          <a:p>
            <a:fld id="{BBEB04F4-6053-4C73-ABEF-970B908119C2}" type="slidenum">
              <a:rPr lang="en-US" smtClean="0"/>
              <a:t>9</a:t>
            </a:fld>
            <a:endParaRPr lang="en-US"/>
          </a:p>
        </p:txBody>
      </p:sp>
    </p:spTree>
    <p:extLst>
      <p:ext uri="{BB962C8B-B14F-4D97-AF65-F5344CB8AC3E}">
        <p14:creationId xmlns:p14="http://schemas.microsoft.com/office/powerpoint/2010/main" val="39309422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BB4174D-7CB2-4CCB-8721-44C13DA1A1D3}" type="datetimeFigureOut">
              <a:rPr lang="en-US" smtClean="0"/>
              <a:pPr/>
              <a:t>5/6/2016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AF6AD3-FBC8-49CD-BE04-0CAB60E9B90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B4174D-7CB2-4CCB-8721-44C13DA1A1D3}" type="datetimeFigureOut">
              <a:rPr lang="en-US" smtClean="0"/>
              <a:pPr/>
              <a:t>5/6/2016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AF6AD3-FBC8-49CD-BE04-0CAB60E9B90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B4174D-7CB2-4CCB-8721-44C13DA1A1D3}" type="datetimeFigureOut">
              <a:rPr lang="en-US" smtClean="0"/>
              <a:pPr/>
              <a:t>5/6/2016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AF6AD3-FBC8-49CD-BE04-0CAB60E9B90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B4174D-7CB2-4CCB-8721-44C13DA1A1D3}" type="datetimeFigureOut">
              <a:rPr lang="en-US" smtClean="0"/>
              <a:pPr/>
              <a:t>5/6/2016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AF6AD3-FBC8-49CD-BE04-0CAB60E9B90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BB4174D-7CB2-4CCB-8721-44C13DA1A1D3}" type="datetimeFigureOut">
              <a:rPr lang="en-US" smtClean="0"/>
              <a:pPr/>
              <a:t>5/6/2016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AF6AD3-FBC8-49CD-BE04-0CAB60E9B90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BB4174D-7CB2-4CCB-8721-44C13DA1A1D3}" type="datetimeFigureOut">
              <a:rPr lang="en-US" smtClean="0"/>
              <a:pPr/>
              <a:t>5/6/2016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AF6AD3-FBC8-49CD-BE04-0CAB60E9B90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BB4174D-7CB2-4CCB-8721-44C13DA1A1D3}" type="datetimeFigureOut">
              <a:rPr lang="en-US" smtClean="0"/>
              <a:pPr/>
              <a:t>5/6/2016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AF6AD3-FBC8-49CD-BE04-0CAB60E9B90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BB4174D-7CB2-4CCB-8721-44C13DA1A1D3}" type="datetimeFigureOut">
              <a:rPr lang="en-US" smtClean="0"/>
              <a:pPr/>
              <a:t>5/6/2016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AF6AD3-FBC8-49CD-BE04-0CAB60E9B90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B4174D-7CB2-4CCB-8721-44C13DA1A1D3}" type="datetimeFigureOut">
              <a:rPr lang="en-US" smtClean="0"/>
              <a:pPr/>
              <a:t>5/6/2016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AF6AD3-FBC8-49CD-BE04-0CAB60E9B90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B4174D-7CB2-4CCB-8721-44C13DA1A1D3}" type="datetimeFigureOut">
              <a:rPr lang="en-US" smtClean="0"/>
              <a:pPr/>
              <a:t>5/6/2016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AF6AD3-FBC8-49CD-BE04-0CAB60E9B90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B4174D-7CB2-4CCB-8721-44C13DA1A1D3}" type="datetimeFigureOut">
              <a:rPr lang="en-US" smtClean="0"/>
              <a:pPr/>
              <a:t>5/6/2016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AF6AD3-FBC8-49CD-BE04-0CAB60E9B90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B4174D-7CB2-4CCB-8721-44C13DA1A1D3}" type="datetimeFigureOut">
              <a:rPr lang="en-US" smtClean="0"/>
              <a:pPr/>
              <a:t>5/6/2016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AF6AD3-FBC8-49CD-BE04-0CAB60E9B90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CAcQjRw&amp;url=http://www.crystalinks.com/romesports.html&amp;ei=5O3WVPq4LcmnyASNiYLoCQ&amp;psig=AFQjCNGxiEMFCWz6O2ubJejqIMIyj1oR7w&amp;ust=1423458072816725"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247lover.files.wordpress.com/2014/08/persecution-persecuted-christian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noAutofit/>
          </a:bodyPr>
          <a:lstStyle/>
          <a:p>
            <a:r>
              <a:rPr lang="en-US" sz="5500" b="1" dirty="0" smtClean="0"/>
              <a:t>Persecution from 100 – 250 AD</a:t>
            </a:r>
            <a:endParaRPr lang="en-US" sz="5500" b="1" dirty="0"/>
          </a:p>
        </p:txBody>
      </p:sp>
      <p:sp>
        <p:nvSpPr>
          <p:cNvPr id="3" name="Content Placeholder 2"/>
          <p:cNvSpPr>
            <a:spLocks noGrp="1"/>
          </p:cNvSpPr>
          <p:nvPr>
            <p:ph idx="1"/>
          </p:nvPr>
        </p:nvSpPr>
        <p:spPr>
          <a:xfrm>
            <a:off x="0" y="914400"/>
            <a:ext cx="5257800" cy="5943600"/>
          </a:xfrm>
        </p:spPr>
        <p:txBody>
          <a:bodyPr>
            <a:normAutofit/>
          </a:bodyPr>
          <a:lstStyle/>
          <a:p>
            <a:r>
              <a:rPr lang="en-US" sz="2600" b="1" dirty="0" smtClean="0"/>
              <a:t>Septimius Severus (200 – 211 AD)</a:t>
            </a:r>
          </a:p>
          <a:p>
            <a:pPr lvl="1"/>
            <a:r>
              <a:rPr lang="en-US" sz="2400" dirty="0" smtClean="0"/>
              <a:t>Early in his reign, he was not unfriendly to Christians</a:t>
            </a:r>
          </a:p>
          <a:p>
            <a:pPr lvl="1"/>
            <a:r>
              <a:rPr lang="en-US" sz="2400" dirty="0" smtClean="0"/>
              <a:t>Later influenced by prejudiced heathens</a:t>
            </a:r>
          </a:p>
          <a:p>
            <a:pPr lvl="1"/>
            <a:r>
              <a:rPr lang="en-US" sz="2400" dirty="0"/>
              <a:t>S</a:t>
            </a:r>
            <a:r>
              <a:rPr lang="en-US" sz="2400" dirty="0" smtClean="0"/>
              <a:t>igned edict forbidding conversion to Judaism or Christianity</a:t>
            </a:r>
          </a:p>
          <a:p>
            <a:pPr lvl="1"/>
            <a:r>
              <a:rPr lang="en-US" sz="2400" dirty="0" smtClean="0"/>
              <a:t>Violent persecution in Alexandria</a:t>
            </a:r>
          </a:p>
          <a:p>
            <a:pPr lvl="1"/>
            <a:r>
              <a:rPr lang="en-US" sz="2400" dirty="0" smtClean="0"/>
              <a:t>Clement of Alexandria martyred</a:t>
            </a:r>
          </a:p>
          <a:p>
            <a:pPr lvl="1"/>
            <a:r>
              <a:rPr lang="en-US" sz="2400" dirty="0" smtClean="0"/>
              <a:t>Irenaeus martyred</a:t>
            </a:r>
          </a:p>
          <a:p>
            <a:pPr lvl="1"/>
            <a:r>
              <a:rPr lang="en-US" sz="2400" dirty="0"/>
              <a:t>F</a:t>
            </a:r>
            <a:r>
              <a:rPr lang="en-US" sz="2400" dirty="0" smtClean="0"/>
              <a:t>ather of Origin martyred</a:t>
            </a:r>
          </a:p>
          <a:p>
            <a:pPr lvl="1"/>
            <a:r>
              <a:rPr lang="en-US" sz="2400" dirty="0" smtClean="0"/>
              <a:t>Origin wanted to offer himself as a martyr, but his mother restrained him (hid his britches)</a:t>
            </a:r>
          </a:p>
          <a:p>
            <a:pPr lvl="1"/>
            <a:endParaRPr lang="en-US" b="1" dirty="0" smtClean="0"/>
          </a:p>
          <a:p>
            <a:pPr>
              <a:buNone/>
            </a:pPr>
            <a:endParaRPr lang="en-US" b="1" dirty="0" smtClean="0"/>
          </a:p>
          <a:p>
            <a:pPr lvl="1"/>
            <a:endParaRPr lang="en-US" dirty="0" smtClean="0"/>
          </a:p>
        </p:txBody>
      </p:sp>
      <p:pic>
        <p:nvPicPr>
          <p:cNvPr id="5122" name="Picture 2" descr="https://veneremurcernui.files.wordpress.com/2013/02/saint_irenaeu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990600"/>
            <a:ext cx="3962400" cy="58812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87120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noAutofit/>
          </a:bodyPr>
          <a:lstStyle/>
          <a:p>
            <a:r>
              <a:rPr lang="en-US" sz="6800" b="1" dirty="0" smtClean="0"/>
              <a:t>Persecution after 250 AD</a:t>
            </a:r>
            <a:endParaRPr lang="en-US" sz="6800" b="1" dirty="0"/>
          </a:p>
        </p:txBody>
      </p:sp>
      <p:sp>
        <p:nvSpPr>
          <p:cNvPr id="3" name="Content Placeholder 2"/>
          <p:cNvSpPr>
            <a:spLocks noGrp="1"/>
          </p:cNvSpPr>
          <p:nvPr>
            <p:ph idx="1"/>
          </p:nvPr>
        </p:nvSpPr>
        <p:spPr>
          <a:xfrm>
            <a:off x="-1" y="914400"/>
            <a:ext cx="4978513" cy="5943600"/>
          </a:xfrm>
        </p:spPr>
        <p:txBody>
          <a:bodyPr>
            <a:normAutofit fontScale="92500" lnSpcReduction="10000"/>
          </a:bodyPr>
          <a:lstStyle/>
          <a:p>
            <a:r>
              <a:rPr lang="en-US" b="1" dirty="0" smtClean="0"/>
              <a:t>Decius (249 – 251)</a:t>
            </a:r>
          </a:p>
          <a:p>
            <a:pPr lvl="1"/>
            <a:r>
              <a:rPr lang="en-US" dirty="0" smtClean="0"/>
              <a:t>Issued edict in 250AD demanding sacrifices to Roman gods and the Emperor</a:t>
            </a:r>
          </a:p>
          <a:p>
            <a:pPr lvl="1"/>
            <a:r>
              <a:rPr lang="en-US" dirty="0" smtClean="0"/>
              <a:t>Millennium was approaching and empire was suffering from natural disasters, internal and external attacks</a:t>
            </a:r>
          </a:p>
          <a:p>
            <a:pPr lvl="1"/>
            <a:r>
              <a:rPr lang="en-US" dirty="0" smtClean="0"/>
              <a:t>Superstition led Romans to blame the Christians since they were increasing in numbers and pagans were decreasing in numbers</a:t>
            </a:r>
          </a:p>
          <a:p>
            <a:pPr lvl="1"/>
            <a:r>
              <a:rPr lang="en-US" dirty="0" smtClean="0"/>
              <a:t>Some Christians gave in</a:t>
            </a:r>
          </a:p>
          <a:p>
            <a:pPr lvl="1"/>
            <a:r>
              <a:rPr lang="en-US" dirty="0" smtClean="0"/>
              <a:t>Origin put to death</a:t>
            </a:r>
          </a:p>
          <a:p>
            <a:pPr lvl="1"/>
            <a:endParaRPr lang="en-US" b="1" dirty="0" smtClean="0"/>
          </a:p>
          <a:p>
            <a:pPr>
              <a:buNone/>
            </a:pPr>
            <a:endParaRPr lang="en-US" b="1" dirty="0" smtClean="0"/>
          </a:p>
          <a:p>
            <a:pPr lvl="1"/>
            <a:endParaRPr lang="en-US" dirty="0" smtClean="0"/>
          </a:p>
        </p:txBody>
      </p:sp>
      <p:pic>
        <p:nvPicPr>
          <p:cNvPr id="6146" name="Picture 2" descr="http://images.oca.org/icons/lg/october/1013carpuspapylusagathoodru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8513" y="990600"/>
            <a:ext cx="4193196" cy="586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62125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noAutofit/>
          </a:bodyPr>
          <a:lstStyle/>
          <a:p>
            <a:r>
              <a:rPr lang="en-US" sz="6800" b="1" dirty="0" smtClean="0"/>
              <a:t>Persecution after 250 AD</a:t>
            </a:r>
            <a:endParaRPr lang="en-US" sz="6800" b="1" dirty="0"/>
          </a:p>
        </p:txBody>
      </p:sp>
      <p:sp>
        <p:nvSpPr>
          <p:cNvPr id="3" name="Content Placeholder 2"/>
          <p:cNvSpPr>
            <a:spLocks noGrp="1"/>
          </p:cNvSpPr>
          <p:nvPr>
            <p:ph idx="1"/>
          </p:nvPr>
        </p:nvSpPr>
        <p:spPr>
          <a:xfrm>
            <a:off x="0" y="914400"/>
            <a:ext cx="5334000" cy="5943600"/>
          </a:xfrm>
        </p:spPr>
        <p:txBody>
          <a:bodyPr>
            <a:normAutofit fontScale="85000" lnSpcReduction="10000"/>
          </a:bodyPr>
          <a:lstStyle/>
          <a:p>
            <a:r>
              <a:rPr lang="en-US" b="1" dirty="0" smtClean="0"/>
              <a:t>Diocletian (284 – 305)</a:t>
            </a:r>
          </a:p>
          <a:p>
            <a:pPr lvl="1"/>
            <a:r>
              <a:rPr lang="en-US" dirty="0" smtClean="0"/>
              <a:t>Issued edict in 303 calling for the persecution of Christians</a:t>
            </a:r>
          </a:p>
          <a:p>
            <a:pPr lvl="1"/>
            <a:r>
              <a:rPr lang="en-US" dirty="0" smtClean="0"/>
              <a:t>Ordered cessation of meetings, destruction of churches, deposition of church leaders, imprisonment, and the burning of Scripture</a:t>
            </a:r>
          </a:p>
          <a:p>
            <a:pPr lvl="1"/>
            <a:r>
              <a:rPr lang="en-US" dirty="0" smtClean="0"/>
              <a:t>Eusebius wrote that prisons were so crowded with Christians that there wasn’t enough room for the inmates</a:t>
            </a:r>
          </a:p>
          <a:p>
            <a:pPr lvl="1"/>
            <a:r>
              <a:rPr lang="en-US" dirty="0" smtClean="0"/>
              <a:t>Christians punished by loss of property, exile, imprisonment, execution by sword or wild beasts, or sent to totalitarian camps where they worked to death in the mines</a:t>
            </a:r>
          </a:p>
          <a:p>
            <a:pPr>
              <a:buNone/>
            </a:pPr>
            <a:endParaRPr lang="en-US" b="1" dirty="0" smtClean="0"/>
          </a:p>
          <a:p>
            <a:pPr lvl="1"/>
            <a:endParaRPr lang="en-US" dirty="0" smtClean="0"/>
          </a:p>
        </p:txBody>
      </p:sp>
      <p:pic>
        <p:nvPicPr>
          <p:cNvPr id="1026" name="Picture 2" descr="http://historiarex.com/uploads/markers/308/1386362482_Persecution.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914400"/>
            <a:ext cx="3886200" cy="5943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92006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0782" y="-20782"/>
            <a:ext cx="2535382" cy="1011382"/>
          </a:xfrm>
        </p:spPr>
        <p:txBody>
          <a:bodyPr>
            <a:noAutofit/>
          </a:bodyPr>
          <a:lstStyle/>
          <a:p>
            <a:r>
              <a:rPr lang="en-US" sz="6200" b="1" dirty="0" smtClean="0"/>
              <a:t>Action</a:t>
            </a:r>
            <a:endParaRPr lang="en-US" sz="6200" b="1" dirty="0"/>
          </a:p>
        </p:txBody>
      </p:sp>
      <p:sp>
        <p:nvSpPr>
          <p:cNvPr id="2" name="Content Placeholder 1"/>
          <p:cNvSpPr>
            <a:spLocks noGrp="1"/>
          </p:cNvSpPr>
          <p:nvPr>
            <p:ph idx="1"/>
          </p:nvPr>
        </p:nvSpPr>
        <p:spPr>
          <a:xfrm>
            <a:off x="1066800" y="1600200"/>
            <a:ext cx="7010400" cy="4525963"/>
          </a:xfrm>
        </p:spPr>
        <p:txBody>
          <a:bodyPr>
            <a:normAutofit/>
          </a:bodyPr>
          <a:lstStyle/>
          <a:p>
            <a:endParaRPr lang="en-US" sz="5000" dirty="0" smtClean="0"/>
          </a:p>
          <a:p>
            <a:pPr marL="0" indent="0" algn="ctr">
              <a:buNone/>
            </a:pPr>
            <a:r>
              <a:rPr lang="en-US" sz="5000" b="1" dirty="0"/>
              <a:t>The bones and relics of martyrs were sought after and idolized (veneration)</a:t>
            </a:r>
          </a:p>
        </p:txBody>
      </p:sp>
      <p:pic>
        <p:nvPicPr>
          <p:cNvPr id="1026" name="Picture 2" descr="http://weaknights.com/blog/wp-content/uploads/2008/10/siren_animated.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1066800"/>
            <a:ext cx="1190625" cy="11906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weaknights.com/blog/wp-content/uploads/2008/10/siren_animated.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5410200"/>
            <a:ext cx="1190625" cy="119062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weaknights.com/blog/wp-content/uploads/2008/10/siren_animated.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953375" y="1066800"/>
            <a:ext cx="1190625" cy="119062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weaknights.com/blog/wp-content/uploads/2008/10/siren_animated.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953375" y="5410200"/>
            <a:ext cx="1190625" cy="119062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2514600" y="304800"/>
            <a:ext cx="35814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itle 1"/>
          <p:cNvSpPr txBox="1">
            <a:spLocks/>
          </p:cNvSpPr>
          <p:nvPr/>
        </p:nvSpPr>
        <p:spPr>
          <a:xfrm>
            <a:off x="5999018" y="6927"/>
            <a:ext cx="3144982" cy="101138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200" b="1" dirty="0" smtClean="0"/>
              <a:t>Reaction</a:t>
            </a:r>
            <a:endParaRPr lang="en-US" sz="6200" b="1" dirty="0"/>
          </a:p>
        </p:txBody>
      </p:sp>
    </p:spTree>
    <p:extLst>
      <p:ext uri="{BB962C8B-B14F-4D97-AF65-F5344CB8AC3E}">
        <p14:creationId xmlns:p14="http://schemas.microsoft.com/office/powerpoint/2010/main" val="6725102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0782" y="-20782"/>
            <a:ext cx="2535382" cy="1011382"/>
          </a:xfrm>
        </p:spPr>
        <p:txBody>
          <a:bodyPr>
            <a:noAutofit/>
          </a:bodyPr>
          <a:lstStyle/>
          <a:p>
            <a:r>
              <a:rPr lang="en-US" sz="6200" b="1" dirty="0" smtClean="0"/>
              <a:t>Action</a:t>
            </a:r>
            <a:endParaRPr lang="en-US" sz="6200" b="1" dirty="0"/>
          </a:p>
        </p:txBody>
      </p:sp>
      <p:sp>
        <p:nvSpPr>
          <p:cNvPr id="2" name="Content Placeholder 1"/>
          <p:cNvSpPr>
            <a:spLocks noGrp="1"/>
          </p:cNvSpPr>
          <p:nvPr>
            <p:ph idx="1"/>
          </p:nvPr>
        </p:nvSpPr>
        <p:spPr>
          <a:xfrm>
            <a:off x="1066800" y="1600201"/>
            <a:ext cx="7010400" cy="3809999"/>
          </a:xfrm>
        </p:spPr>
        <p:txBody>
          <a:bodyPr>
            <a:normAutofit lnSpcReduction="10000"/>
          </a:bodyPr>
          <a:lstStyle/>
          <a:p>
            <a:pPr marL="0" indent="0" algn="ctr">
              <a:buNone/>
            </a:pPr>
            <a:endParaRPr lang="en-US" sz="5000" b="1" dirty="0" smtClean="0"/>
          </a:p>
          <a:p>
            <a:pPr marL="0" indent="0" algn="ctr">
              <a:buNone/>
            </a:pPr>
            <a:r>
              <a:rPr lang="en-US" sz="5000" b="1" dirty="0" smtClean="0"/>
              <a:t>“</a:t>
            </a:r>
            <a:r>
              <a:rPr lang="en-US" sz="5000" b="1" dirty="0"/>
              <a:t>Donatists” disagreed with other Christians on how to handle those who gave in to persecution</a:t>
            </a:r>
          </a:p>
        </p:txBody>
      </p:sp>
      <p:pic>
        <p:nvPicPr>
          <p:cNvPr id="1026" name="Picture 2" descr="http://weaknights.com/blog/wp-content/uploads/2008/10/siren_animated.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1066800"/>
            <a:ext cx="1190625" cy="11906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weaknights.com/blog/wp-content/uploads/2008/10/siren_animated.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5410200"/>
            <a:ext cx="1190625" cy="119062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weaknights.com/blog/wp-content/uploads/2008/10/siren_animated.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953375" y="1066800"/>
            <a:ext cx="1190625" cy="119062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weaknights.com/blog/wp-content/uploads/2008/10/siren_animated.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953375" y="5410200"/>
            <a:ext cx="1190625" cy="119062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2514600" y="304800"/>
            <a:ext cx="35814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itle 1"/>
          <p:cNvSpPr txBox="1">
            <a:spLocks/>
          </p:cNvSpPr>
          <p:nvPr/>
        </p:nvSpPr>
        <p:spPr>
          <a:xfrm>
            <a:off x="5999018" y="6927"/>
            <a:ext cx="3144982" cy="101138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200" b="1" dirty="0" smtClean="0"/>
              <a:t>Reaction</a:t>
            </a:r>
            <a:endParaRPr lang="en-US" sz="6200" b="1" dirty="0"/>
          </a:p>
        </p:txBody>
      </p:sp>
    </p:spTree>
    <p:extLst>
      <p:ext uri="{BB962C8B-B14F-4D97-AF65-F5344CB8AC3E}">
        <p14:creationId xmlns:p14="http://schemas.microsoft.com/office/powerpoint/2010/main" val="10355918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noAutofit/>
          </a:bodyPr>
          <a:lstStyle/>
          <a:p>
            <a:r>
              <a:rPr lang="en-US" sz="7000" b="1" dirty="0" smtClean="0"/>
              <a:t>Reasons for Persecution</a:t>
            </a:r>
            <a:endParaRPr lang="en-US" sz="7000" b="1" dirty="0"/>
          </a:p>
        </p:txBody>
      </p:sp>
      <p:sp>
        <p:nvSpPr>
          <p:cNvPr id="3" name="Content Placeholder 2"/>
          <p:cNvSpPr>
            <a:spLocks noGrp="1"/>
          </p:cNvSpPr>
          <p:nvPr>
            <p:ph idx="1"/>
          </p:nvPr>
        </p:nvSpPr>
        <p:spPr>
          <a:xfrm>
            <a:off x="0" y="914400"/>
            <a:ext cx="5181600" cy="5943600"/>
          </a:xfrm>
        </p:spPr>
        <p:txBody>
          <a:bodyPr>
            <a:normAutofit fontScale="92500" lnSpcReduction="20000"/>
          </a:bodyPr>
          <a:lstStyle/>
          <a:p>
            <a:r>
              <a:rPr lang="en-US" sz="4500" b="1" u="sng" dirty="0" smtClean="0"/>
              <a:t>Political</a:t>
            </a:r>
          </a:p>
          <a:p>
            <a:pPr lvl="1"/>
            <a:r>
              <a:rPr lang="en-US" dirty="0" smtClean="0"/>
              <a:t>When no longer shown to be Judaism, Romans banned it</a:t>
            </a:r>
          </a:p>
          <a:p>
            <a:pPr lvl="1"/>
            <a:endParaRPr lang="en-US" sz="1200" dirty="0" smtClean="0"/>
          </a:p>
          <a:p>
            <a:pPr lvl="1"/>
            <a:r>
              <a:rPr lang="en-US" dirty="0" smtClean="0"/>
              <a:t>Sovereignty of Christ vs. sovereignty of Caesar</a:t>
            </a:r>
          </a:p>
          <a:p>
            <a:pPr lvl="1"/>
            <a:endParaRPr lang="en-US" sz="1200" dirty="0" smtClean="0"/>
          </a:p>
          <a:p>
            <a:pPr lvl="1"/>
            <a:r>
              <a:rPr lang="en-US" dirty="0" smtClean="0"/>
              <a:t>Christians refused to offer incense on alters devoted to Caesar</a:t>
            </a:r>
          </a:p>
          <a:p>
            <a:pPr lvl="1"/>
            <a:endParaRPr lang="en-US" sz="1200" dirty="0" smtClean="0"/>
          </a:p>
          <a:p>
            <a:pPr lvl="1"/>
            <a:r>
              <a:rPr lang="en-US" dirty="0" smtClean="0"/>
              <a:t>Christians held meetings at night and in secret	</a:t>
            </a:r>
          </a:p>
          <a:p>
            <a:pPr lvl="2"/>
            <a:r>
              <a:rPr lang="en-US" dirty="0" smtClean="0"/>
              <a:t>Roman authorities viewed this as a conspiracy</a:t>
            </a:r>
          </a:p>
          <a:p>
            <a:pPr lvl="2"/>
            <a:endParaRPr lang="en-US" sz="1200" dirty="0" smtClean="0"/>
          </a:p>
          <a:p>
            <a:pPr lvl="1"/>
            <a:r>
              <a:rPr lang="en-US" dirty="0" smtClean="0"/>
              <a:t>Christians refused to serve as soldiers</a:t>
            </a:r>
          </a:p>
          <a:p>
            <a:pPr lvl="1"/>
            <a:endParaRPr lang="en-US" b="1" dirty="0" smtClean="0"/>
          </a:p>
          <a:p>
            <a:pPr lvl="1"/>
            <a:endParaRPr lang="en-US" dirty="0" smtClean="0"/>
          </a:p>
          <a:p>
            <a:pPr lvl="1"/>
            <a:endParaRPr lang="en-US" dirty="0" smtClean="0"/>
          </a:p>
          <a:p>
            <a:endParaRPr lang="en-US" dirty="0" smtClean="0"/>
          </a:p>
        </p:txBody>
      </p:sp>
      <p:pic>
        <p:nvPicPr>
          <p:cNvPr id="3074" name="Picture 2" descr="http://www.heritage-history.com/books/church/lions/zpage120.gif?height=600&amp;width=900&amp;modal=tru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914400"/>
            <a:ext cx="3962400" cy="5943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noAutofit/>
          </a:bodyPr>
          <a:lstStyle/>
          <a:p>
            <a:r>
              <a:rPr lang="en-US" sz="7000" b="1" dirty="0" smtClean="0"/>
              <a:t>Reasons for Persecution</a:t>
            </a:r>
            <a:endParaRPr lang="en-US" sz="7000" b="1" dirty="0"/>
          </a:p>
        </p:txBody>
      </p:sp>
      <p:sp>
        <p:nvSpPr>
          <p:cNvPr id="3" name="Content Placeholder 2"/>
          <p:cNvSpPr>
            <a:spLocks noGrp="1"/>
          </p:cNvSpPr>
          <p:nvPr>
            <p:ph idx="1"/>
          </p:nvPr>
        </p:nvSpPr>
        <p:spPr>
          <a:xfrm>
            <a:off x="0" y="914400"/>
            <a:ext cx="5334000" cy="5943600"/>
          </a:xfrm>
        </p:spPr>
        <p:txBody>
          <a:bodyPr>
            <a:normAutofit fontScale="85000" lnSpcReduction="20000"/>
          </a:bodyPr>
          <a:lstStyle/>
          <a:p>
            <a:r>
              <a:rPr lang="en-US" sz="4900" b="1" u="sng" dirty="0" smtClean="0"/>
              <a:t>Religious</a:t>
            </a:r>
          </a:p>
          <a:p>
            <a:pPr lvl="1"/>
            <a:r>
              <a:rPr lang="en-US" sz="2900" dirty="0" smtClean="0"/>
              <a:t>Romans mechanical and external religion (alters, idols, priests, etc) vs. Christians’ spiritual internal religion</a:t>
            </a:r>
          </a:p>
          <a:p>
            <a:pPr lvl="2"/>
            <a:r>
              <a:rPr lang="en-US" dirty="0" smtClean="0"/>
              <a:t>Romans viewed Christians as atheists</a:t>
            </a:r>
          </a:p>
          <a:p>
            <a:pPr lvl="2"/>
            <a:endParaRPr lang="en-US" sz="1200" dirty="0" smtClean="0"/>
          </a:p>
          <a:p>
            <a:pPr lvl="1"/>
            <a:r>
              <a:rPr lang="en-US" sz="2900" dirty="0" smtClean="0"/>
              <a:t>Christians’ secret meetings led to public rumor</a:t>
            </a:r>
          </a:p>
          <a:p>
            <a:pPr lvl="2"/>
            <a:r>
              <a:rPr lang="en-US" dirty="0" smtClean="0"/>
              <a:t>Incest, cannibalism, unnatural practices</a:t>
            </a:r>
          </a:p>
          <a:p>
            <a:pPr lvl="2"/>
            <a:endParaRPr lang="en-US" sz="1200" dirty="0" smtClean="0"/>
          </a:p>
          <a:p>
            <a:pPr lvl="1"/>
            <a:r>
              <a:rPr lang="en-US" sz="2900" dirty="0" smtClean="0"/>
              <a:t>Misunderstandings of the L.S. led to accusations that Christians killed/ate infants</a:t>
            </a:r>
          </a:p>
          <a:p>
            <a:pPr lvl="1"/>
            <a:endParaRPr lang="en-US" sz="1200" dirty="0" smtClean="0"/>
          </a:p>
          <a:p>
            <a:pPr lvl="1"/>
            <a:r>
              <a:rPr lang="en-US" sz="2900" dirty="0" smtClean="0"/>
              <a:t>“Holy Kiss” twisted into charges of incest and other immoral conduct</a:t>
            </a:r>
          </a:p>
          <a:p>
            <a:pPr lvl="1"/>
            <a:endParaRPr lang="en-US" dirty="0" smtClean="0"/>
          </a:p>
          <a:p>
            <a:pPr lvl="1"/>
            <a:endParaRPr lang="en-US" dirty="0" smtClean="0"/>
          </a:p>
          <a:p>
            <a:endParaRPr lang="en-US" dirty="0" smtClean="0"/>
          </a:p>
        </p:txBody>
      </p:sp>
      <p:pic>
        <p:nvPicPr>
          <p:cNvPr id="4098" name="Picture 2" descr="http://search.freecause.com/?rm=click&amp;mod=images&amp;url=53616c7465645f5f952a6d9d5874af90cab7e40f5ba12bf0f8f0c6151e91a9fbf7c983ebfeca4f6288d229340461b05623190c3da5df3efaa47581bfa38bd2dbf32cc9dd126dd0e6&amp;clicktype=100&amp;userid=23058433&amp;toolid=6149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1" y="990600"/>
            <a:ext cx="3962400" cy="5867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noAutofit/>
          </a:bodyPr>
          <a:lstStyle/>
          <a:p>
            <a:r>
              <a:rPr lang="en-US" sz="7000" b="1" dirty="0" smtClean="0"/>
              <a:t>Reasons for Persecution</a:t>
            </a:r>
            <a:endParaRPr lang="en-US" sz="7000" b="1" dirty="0"/>
          </a:p>
        </p:txBody>
      </p:sp>
      <p:sp>
        <p:nvSpPr>
          <p:cNvPr id="3" name="Content Placeholder 2"/>
          <p:cNvSpPr>
            <a:spLocks noGrp="1"/>
          </p:cNvSpPr>
          <p:nvPr>
            <p:ph idx="1"/>
          </p:nvPr>
        </p:nvSpPr>
        <p:spPr>
          <a:xfrm>
            <a:off x="0" y="914400"/>
            <a:ext cx="5105400" cy="5943600"/>
          </a:xfrm>
        </p:spPr>
        <p:txBody>
          <a:bodyPr>
            <a:normAutofit fontScale="85000" lnSpcReduction="20000"/>
          </a:bodyPr>
          <a:lstStyle/>
          <a:p>
            <a:r>
              <a:rPr lang="en-US" sz="4900" b="1" u="sng" dirty="0" smtClean="0"/>
              <a:t>Social</a:t>
            </a:r>
          </a:p>
          <a:p>
            <a:pPr lvl="1"/>
            <a:r>
              <a:rPr lang="en-US" dirty="0" smtClean="0"/>
              <a:t>Christians who appealed to lower classes and slaves were hated by influential aristocratic leaders</a:t>
            </a:r>
          </a:p>
          <a:p>
            <a:pPr lvl="1"/>
            <a:endParaRPr lang="en-US" sz="1200" dirty="0" smtClean="0"/>
          </a:p>
          <a:p>
            <a:pPr lvl="1"/>
            <a:r>
              <a:rPr lang="en-US" dirty="0" smtClean="0"/>
              <a:t>Christians upheld equality for all people (Col 3:11); paganism insisted on aristocratic structure where the privileged few were served by the lower class</a:t>
            </a:r>
          </a:p>
          <a:p>
            <a:pPr lvl="1"/>
            <a:endParaRPr lang="en-US" sz="1200" dirty="0" smtClean="0"/>
          </a:p>
          <a:p>
            <a:pPr lvl="1"/>
            <a:r>
              <a:rPr lang="en-US" dirty="0" smtClean="0"/>
              <a:t>Christians separated themselves from temples, theatres, and places of recreation</a:t>
            </a:r>
          </a:p>
          <a:p>
            <a:pPr lvl="2"/>
            <a:r>
              <a:rPr lang="en-US" dirty="0" smtClean="0"/>
              <a:t>Deemed “haters of mankind”</a:t>
            </a:r>
          </a:p>
          <a:p>
            <a:pPr lvl="2"/>
            <a:endParaRPr lang="en-US" sz="1200" dirty="0" smtClean="0"/>
          </a:p>
          <a:p>
            <a:pPr lvl="1"/>
            <a:r>
              <a:rPr lang="en-US" dirty="0" smtClean="0"/>
              <a:t>Christian purity was a silent rebuke to the scandalous lives of the upper class</a:t>
            </a:r>
          </a:p>
          <a:p>
            <a:pPr lvl="1"/>
            <a:endParaRPr lang="en-US" dirty="0" smtClean="0"/>
          </a:p>
          <a:p>
            <a:endParaRPr lang="en-US" dirty="0" smtClean="0"/>
          </a:p>
        </p:txBody>
      </p:sp>
      <p:pic>
        <p:nvPicPr>
          <p:cNvPr id="5122" name="Picture 2" descr="https://encrypted-tbn0.gstatic.com/images?q=tbn:ANd9GcTVHMB030sPa1aaYxCm7L4gF5SRuRqXL8nV9Jy-g7Q1lFIzyGiD">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990601"/>
            <a:ext cx="4038600" cy="5867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noAutofit/>
          </a:bodyPr>
          <a:lstStyle/>
          <a:p>
            <a:r>
              <a:rPr lang="en-US" sz="7000" b="1" dirty="0" smtClean="0"/>
              <a:t>Reasons for Persecution</a:t>
            </a:r>
            <a:endParaRPr lang="en-US" sz="7000" b="1" dirty="0"/>
          </a:p>
        </p:txBody>
      </p:sp>
      <p:sp>
        <p:nvSpPr>
          <p:cNvPr id="3" name="Content Placeholder 2"/>
          <p:cNvSpPr>
            <a:spLocks noGrp="1"/>
          </p:cNvSpPr>
          <p:nvPr>
            <p:ph idx="1"/>
          </p:nvPr>
        </p:nvSpPr>
        <p:spPr>
          <a:xfrm>
            <a:off x="0" y="914400"/>
            <a:ext cx="5029200" cy="5943600"/>
          </a:xfrm>
        </p:spPr>
        <p:txBody>
          <a:bodyPr>
            <a:normAutofit/>
          </a:bodyPr>
          <a:lstStyle/>
          <a:p>
            <a:r>
              <a:rPr lang="en-US" sz="4200" b="1" u="sng" dirty="0" smtClean="0"/>
              <a:t>Economic</a:t>
            </a:r>
          </a:p>
          <a:p>
            <a:pPr lvl="1"/>
            <a:r>
              <a:rPr lang="en-US" dirty="0" smtClean="0"/>
              <a:t>Livelihood of priests, idol makers, soothsayers, painters, architects, and sculptors threatened</a:t>
            </a:r>
          </a:p>
          <a:p>
            <a:pPr lvl="2"/>
            <a:r>
              <a:rPr lang="en-US" b="1" dirty="0" smtClean="0"/>
              <a:t>Acts 19:23-27</a:t>
            </a:r>
          </a:p>
          <a:p>
            <a:pPr lvl="2"/>
            <a:endParaRPr lang="en-US" sz="1200" dirty="0" smtClean="0"/>
          </a:p>
          <a:p>
            <a:pPr lvl="1"/>
            <a:r>
              <a:rPr lang="en-US" dirty="0" smtClean="0"/>
              <a:t>When plague, famine, and civic unrest threatened Rome, Christians were blamed for leading the empire into forsaking the “gods”</a:t>
            </a:r>
          </a:p>
          <a:p>
            <a:pPr lvl="1"/>
            <a:endParaRPr lang="en-US" dirty="0" smtClean="0"/>
          </a:p>
          <a:p>
            <a:endParaRPr lang="en-US" dirty="0" smtClean="0"/>
          </a:p>
        </p:txBody>
      </p:sp>
      <p:pic>
        <p:nvPicPr>
          <p:cNvPr id="2050" name="Picture 2" descr="http://s3-eu-west-1.amazonaws.com/lookandlearn-preview/A/A002/A00205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066800"/>
            <a:ext cx="4114800" cy="5791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90600"/>
            <a:ext cx="9144000" cy="5867400"/>
          </a:xfrm>
        </p:spPr>
        <p:txBody>
          <a:bodyPr>
            <a:normAutofit/>
          </a:bodyPr>
          <a:lstStyle/>
          <a:p>
            <a:pPr marL="514350" indent="-514350">
              <a:buAutoNum type="arabicParenR"/>
            </a:pPr>
            <a:endParaRPr lang="en-US" dirty="0" smtClean="0"/>
          </a:p>
          <a:p>
            <a:pPr marL="514350" indent="-514350">
              <a:buAutoNum type="arabicParenR"/>
            </a:pPr>
            <a:r>
              <a:rPr lang="en-US" dirty="0" smtClean="0"/>
              <a:t>Why does Christianity thrive in persecution?</a:t>
            </a:r>
          </a:p>
          <a:p>
            <a:pPr marL="514350" indent="-514350">
              <a:buAutoNum type="arabicParenR"/>
            </a:pPr>
            <a:endParaRPr lang="en-US" dirty="0" smtClean="0"/>
          </a:p>
          <a:p>
            <a:pPr marL="514350" indent="-514350">
              <a:buFont typeface="Arial" pitchFamily="34" charset="0"/>
              <a:buAutoNum type="arabicParenR"/>
            </a:pPr>
            <a:r>
              <a:rPr lang="en-US" dirty="0"/>
              <a:t>You are on trial for Christianity. What evidence will convict you</a:t>
            </a:r>
            <a:r>
              <a:rPr lang="en-US" dirty="0" smtClean="0"/>
              <a:t>?</a:t>
            </a:r>
          </a:p>
          <a:p>
            <a:pPr marL="514350" indent="-514350">
              <a:buFont typeface="Arial" pitchFamily="34" charset="0"/>
              <a:buAutoNum type="arabicParenR"/>
            </a:pPr>
            <a:endParaRPr lang="en-US" dirty="0"/>
          </a:p>
          <a:p>
            <a:pPr marL="514350" indent="-514350">
              <a:buAutoNum type="arabicParenR"/>
            </a:pPr>
            <a:r>
              <a:rPr lang="en-US" dirty="0" smtClean="0"/>
              <a:t>How should Christians handle traitors?</a:t>
            </a:r>
          </a:p>
          <a:p>
            <a:pPr lvl="1"/>
            <a:endParaRPr lang="en-US" dirty="0" smtClean="0"/>
          </a:p>
          <a:p>
            <a:pPr lvl="1"/>
            <a:endParaRPr lang="en-US" dirty="0"/>
          </a:p>
        </p:txBody>
      </p:sp>
      <p:sp>
        <p:nvSpPr>
          <p:cNvPr id="6" name="Title 1"/>
          <p:cNvSpPr>
            <a:spLocks noGrp="1"/>
          </p:cNvSpPr>
          <p:nvPr>
            <p:ph type="title"/>
          </p:nvPr>
        </p:nvSpPr>
        <p:spPr>
          <a:xfrm>
            <a:off x="0" y="0"/>
            <a:ext cx="9144000" cy="838200"/>
          </a:xfrm>
        </p:spPr>
        <p:txBody>
          <a:bodyPr/>
          <a:lstStyle/>
          <a:p>
            <a:r>
              <a:rPr lang="en-US" b="1" dirty="0" smtClean="0"/>
              <a:t>Questions </a:t>
            </a:r>
            <a:r>
              <a:rPr lang="en-US" b="1" dirty="0"/>
              <a:t>F</a:t>
            </a:r>
            <a:r>
              <a:rPr lang="en-US" b="1" dirty="0" smtClean="0"/>
              <a:t>or Discussion Next Week</a:t>
            </a:r>
            <a:endParaRPr lang="en-US" b="1" dirty="0"/>
          </a:p>
        </p:txBody>
      </p:sp>
    </p:spTree>
    <p:extLst>
      <p:ext uri="{BB962C8B-B14F-4D97-AF65-F5344CB8AC3E}">
        <p14:creationId xmlns:p14="http://schemas.microsoft.com/office/powerpoint/2010/main" val="30903433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noAutofit/>
          </a:bodyPr>
          <a:lstStyle/>
          <a:p>
            <a:r>
              <a:rPr lang="en-US" sz="7700" b="1" dirty="0" smtClean="0"/>
              <a:t>Persecution Predicted</a:t>
            </a:r>
            <a:endParaRPr lang="en-US" sz="7700" b="1" dirty="0"/>
          </a:p>
        </p:txBody>
      </p:sp>
      <p:sp>
        <p:nvSpPr>
          <p:cNvPr id="3" name="Content Placeholder 2"/>
          <p:cNvSpPr>
            <a:spLocks noGrp="1"/>
          </p:cNvSpPr>
          <p:nvPr>
            <p:ph idx="1"/>
          </p:nvPr>
        </p:nvSpPr>
        <p:spPr>
          <a:xfrm>
            <a:off x="0" y="838200"/>
            <a:ext cx="5486400" cy="6019800"/>
          </a:xfrm>
        </p:spPr>
        <p:txBody>
          <a:bodyPr>
            <a:noAutofit/>
          </a:bodyPr>
          <a:lstStyle/>
          <a:p>
            <a:r>
              <a:rPr lang="en-US" sz="2800" b="1" dirty="0" smtClean="0"/>
              <a:t>John 15:18-20 </a:t>
            </a:r>
            <a:r>
              <a:rPr lang="en-US" sz="2800" dirty="0" smtClean="0"/>
              <a:t>– “</a:t>
            </a:r>
            <a:r>
              <a:rPr lang="en-US" sz="2800" baseline="30000" dirty="0" smtClean="0"/>
              <a:t>18</a:t>
            </a:r>
            <a:r>
              <a:rPr lang="en-US" sz="2800" dirty="0" smtClean="0"/>
              <a:t>If the world hates you, you know that it has hated Me before it hated you. </a:t>
            </a:r>
            <a:r>
              <a:rPr lang="en-US" sz="2800" baseline="30000" dirty="0" smtClean="0"/>
              <a:t>19</a:t>
            </a:r>
            <a:r>
              <a:rPr lang="en-US" sz="2800" dirty="0" smtClean="0"/>
              <a:t>If you were of the world, the world would love its own; but because you are not of the world, but </a:t>
            </a:r>
            <a:r>
              <a:rPr lang="en-US" sz="2800" u="sng" dirty="0" smtClean="0"/>
              <a:t>I chose you out of the world, because of this the world hates you</a:t>
            </a:r>
            <a:r>
              <a:rPr lang="en-US" sz="2800" dirty="0" smtClean="0"/>
              <a:t>. </a:t>
            </a:r>
            <a:r>
              <a:rPr lang="en-US" sz="2800" baseline="30000" dirty="0" smtClean="0"/>
              <a:t>20</a:t>
            </a:r>
            <a:r>
              <a:rPr lang="en-US" sz="2800" dirty="0" smtClean="0"/>
              <a:t>Remember the word that I said to you, ‘A slave is not greater than his master.’ </a:t>
            </a:r>
            <a:r>
              <a:rPr lang="en-US" sz="2800" u="sng" dirty="0" smtClean="0"/>
              <a:t>If they persecuted Me, they will also persecute you</a:t>
            </a:r>
            <a:r>
              <a:rPr lang="en-US" sz="2800" dirty="0" smtClean="0"/>
              <a:t>; if they kept My word, they will keep yours also.</a:t>
            </a:r>
          </a:p>
        </p:txBody>
      </p:sp>
      <p:pic>
        <p:nvPicPr>
          <p:cNvPr id="2050" name="Picture 2" descr="http://imageserver.moviepilot.com/the-passion-of-the-christ-alternate-ending-e71683a1-1649-4bc7-ad75-95e7709eb803.jpeg?width=1600&amp;height=12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914400"/>
            <a:ext cx="3657600" cy="593667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03185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1.prweb.com/prfiles/2011/05/31/8681343/PAI-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57400"/>
            <a:ext cx="914400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13854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90600"/>
            <a:ext cx="9144000" cy="5867400"/>
          </a:xfrm>
        </p:spPr>
        <p:txBody>
          <a:bodyPr>
            <a:normAutofit/>
          </a:bodyPr>
          <a:lstStyle/>
          <a:p>
            <a:pPr marL="0" indent="0">
              <a:buNone/>
            </a:pPr>
            <a:r>
              <a:rPr lang="en-US" sz="3700" dirty="0" smtClean="0"/>
              <a:t>1) Why does Christianity thrive in persecution?</a:t>
            </a:r>
            <a:endParaRPr lang="en-US" sz="3700" dirty="0"/>
          </a:p>
        </p:txBody>
      </p:sp>
      <p:sp>
        <p:nvSpPr>
          <p:cNvPr id="6" name="Title 1"/>
          <p:cNvSpPr>
            <a:spLocks noGrp="1"/>
          </p:cNvSpPr>
          <p:nvPr>
            <p:ph type="title"/>
          </p:nvPr>
        </p:nvSpPr>
        <p:spPr>
          <a:xfrm>
            <a:off x="0" y="0"/>
            <a:ext cx="9144000" cy="838200"/>
          </a:xfrm>
        </p:spPr>
        <p:txBody>
          <a:bodyPr>
            <a:noAutofit/>
          </a:bodyPr>
          <a:lstStyle/>
          <a:p>
            <a:r>
              <a:rPr lang="en-US" sz="7800" b="1" dirty="0" smtClean="0"/>
              <a:t>Practical Applications</a:t>
            </a:r>
            <a:endParaRPr lang="en-US" sz="7800" b="1" dirty="0"/>
          </a:p>
        </p:txBody>
      </p:sp>
      <p:pic>
        <p:nvPicPr>
          <p:cNvPr id="6146" name="Picture 2" descr="https://allanmckinnon.files.wordpress.com/2010/11/blood-is-se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52600"/>
            <a:ext cx="9144000" cy="510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21917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90600"/>
            <a:ext cx="9144000" cy="5867400"/>
          </a:xfrm>
        </p:spPr>
        <p:txBody>
          <a:bodyPr>
            <a:normAutofit/>
          </a:bodyPr>
          <a:lstStyle/>
          <a:p>
            <a:pPr marL="514350" indent="-514350">
              <a:buAutoNum type="arabicParenR"/>
            </a:pPr>
            <a:r>
              <a:rPr lang="en-US" sz="3700" dirty="0" smtClean="0"/>
              <a:t>Why does Christianity thrive in persecution?</a:t>
            </a:r>
          </a:p>
          <a:p>
            <a:pPr marL="971550" lvl="1" indent="-514350">
              <a:buFont typeface="+mj-lt"/>
              <a:buAutoNum type="alphaUcPeriod"/>
            </a:pPr>
            <a:r>
              <a:rPr lang="en-US" sz="3000" u="sng" dirty="0" smtClean="0"/>
              <a:t>Courage through influence</a:t>
            </a:r>
            <a:endParaRPr lang="en-US" sz="3000" dirty="0" smtClean="0"/>
          </a:p>
          <a:p>
            <a:pPr lvl="2"/>
            <a:r>
              <a:rPr lang="en-US" b="1" dirty="0" smtClean="0"/>
              <a:t>John 12:24</a:t>
            </a:r>
            <a:r>
              <a:rPr lang="en-US" dirty="0" smtClean="0"/>
              <a:t> – “</a:t>
            </a:r>
            <a:r>
              <a:rPr lang="en-US" dirty="0"/>
              <a:t>Truly, truly, I say to you, unless a grain of wheat falls into the earth and dies, it remains alone; but if it dies, it bears much fruit</a:t>
            </a:r>
            <a:r>
              <a:rPr lang="en-US" dirty="0" smtClean="0"/>
              <a:t>.”</a:t>
            </a:r>
            <a:endParaRPr lang="en-US" b="1" dirty="0" smtClean="0"/>
          </a:p>
          <a:p>
            <a:pPr marL="971550" lvl="1" indent="-514350">
              <a:buFont typeface="+mj-lt"/>
              <a:buAutoNum type="alphaUcPeriod"/>
            </a:pPr>
            <a:r>
              <a:rPr lang="en-US" sz="3000" u="sng" dirty="0" smtClean="0"/>
              <a:t>True Christians want to share in Christ’s suffering</a:t>
            </a:r>
          </a:p>
          <a:p>
            <a:pPr lvl="2"/>
            <a:r>
              <a:rPr lang="en-US" b="1" dirty="0" smtClean="0"/>
              <a:t>Acts 5:41</a:t>
            </a:r>
            <a:r>
              <a:rPr lang="en-US" dirty="0" smtClean="0"/>
              <a:t> </a:t>
            </a:r>
            <a:r>
              <a:rPr lang="en-US" dirty="0"/>
              <a:t>– </a:t>
            </a:r>
            <a:r>
              <a:rPr lang="en-US" dirty="0" smtClean="0"/>
              <a:t>“</a:t>
            </a:r>
            <a:r>
              <a:rPr lang="en-US" dirty="0"/>
              <a:t>So they went on their way from the presence of </a:t>
            </a:r>
            <a:r>
              <a:rPr lang="en-US" dirty="0" smtClean="0"/>
              <a:t>the Council</a:t>
            </a:r>
            <a:r>
              <a:rPr lang="en-US" dirty="0"/>
              <a:t>, rejoicing that they had been considered worthy to suffer shame for His name</a:t>
            </a:r>
            <a:r>
              <a:rPr lang="en-US" dirty="0" smtClean="0"/>
              <a:t>.”</a:t>
            </a:r>
            <a:endParaRPr lang="en-US" b="1" dirty="0" smtClean="0"/>
          </a:p>
          <a:p>
            <a:pPr marL="971550" lvl="1" indent="-514350">
              <a:buFont typeface="+mj-lt"/>
              <a:buAutoNum type="alphaUcPeriod"/>
            </a:pPr>
            <a:r>
              <a:rPr lang="en-US" sz="3000" u="sng" dirty="0" smtClean="0"/>
              <a:t>It fills up what is lacking in Christ’s affliction</a:t>
            </a:r>
            <a:endParaRPr lang="en-US" sz="3000" dirty="0"/>
          </a:p>
          <a:p>
            <a:pPr lvl="2"/>
            <a:r>
              <a:rPr lang="en-US" b="1" dirty="0" smtClean="0"/>
              <a:t>Col 1:24 </a:t>
            </a:r>
            <a:r>
              <a:rPr lang="en-US" dirty="0" smtClean="0"/>
              <a:t>– “</a:t>
            </a:r>
            <a:r>
              <a:rPr lang="en-US" dirty="0"/>
              <a:t>Now I rejoice in my sufferings for your sake, and in my flesh </a:t>
            </a:r>
            <a:r>
              <a:rPr lang="en-US" dirty="0" smtClean="0"/>
              <a:t>I do </a:t>
            </a:r>
            <a:r>
              <a:rPr lang="en-US" dirty="0"/>
              <a:t>my share on behalf of His body, which is the church, in filling up what is </a:t>
            </a:r>
            <a:r>
              <a:rPr lang="en-US" dirty="0" smtClean="0"/>
              <a:t>lacking in Christ’s </a:t>
            </a:r>
            <a:r>
              <a:rPr lang="en-US" dirty="0"/>
              <a:t>afflictions.</a:t>
            </a:r>
            <a:r>
              <a:rPr lang="en-US" dirty="0" smtClean="0"/>
              <a:t>”</a:t>
            </a:r>
          </a:p>
          <a:p>
            <a:pPr lvl="1"/>
            <a:endParaRPr lang="en-US" dirty="0" smtClean="0"/>
          </a:p>
          <a:p>
            <a:pPr lvl="1"/>
            <a:endParaRPr lang="en-US" dirty="0" smtClean="0"/>
          </a:p>
          <a:p>
            <a:pPr lvl="1"/>
            <a:endParaRPr lang="en-US" dirty="0"/>
          </a:p>
        </p:txBody>
      </p:sp>
      <p:sp>
        <p:nvSpPr>
          <p:cNvPr id="6" name="Title 1"/>
          <p:cNvSpPr>
            <a:spLocks noGrp="1"/>
          </p:cNvSpPr>
          <p:nvPr>
            <p:ph type="title"/>
          </p:nvPr>
        </p:nvSpPr>
        <p:spPr>
          <a:xfrm>
            <a:off x="0" y="0"/>
            <a:ext cx="9144000" cy="838200"/>
          </a:xfrm>
        </p:spPr>
        <p:txBody>
          <a:bodyPr>
            <a:noAutofit/>
          </a:bodyPr>
          <a:lstStyle/>
          <a:p>
            <a:r>
              <a:rPr lang="en-US" sz="7800" b="1" dirty="0" smtClean="0"/>
              <a:t>Practical Applications</a:t>
            </a:r>
            <a:endParaRPr lang="en-US" sz="7800" b="1" dirty="0"/>
          </a:p>
        </p:txBody>
      </p:sp>
    </p:spTree>
    <p:extLst>
      <p:ext uri="{BB962C8B-B14F-4D97-AF65-F5344CB8AC3E}">
        <p14:creationId xmlns:p14="http://schemas.microsoft.com/office/powerpoint/2010/main" val="3905126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14400"/>
            <a:ext cx="9144000" cy="5943600"/>
          </a:xfrm>
        </p:spPr>
        <p:txBody>
          <a:bodyPr>
            <a:normAutofit/>
          </a:bodyPr>
          <a:lstStyle/>
          <a:p>
            <a:pPr marL="0" indent="0">
              <a:buNone/>
            </a:pPr>
            <a:r>
              <a:rPr lang="en-US" sz="3700" dirty="0" smtClean="0"/>
              <a:t>2) </a:t>
            </a:r>
            <a:r>
              <a:rPr lang="en-US" sz="3700" dirty="0"/>
              <a:t>You are on trial for Christianity. What evidence will convict you?</a:t>
            </a:r>
          </a:p>
        </p:txBody>
      </p:sp>
      <p:sp>
        <p:nvSpPr>
          <p:cNvPr id="6" name="Title 1"/>
          <p:cNvSpPr>
            <a:spLocks noGrp="1"/>
          </p:cNvSpPr>
          <p:nvPr>
            <p:ph type="title"/>
          </p:nvPr>
        </p:nvSpPr>
        <p:spPr>
          <a:xfrm>
            <a:off x="0" y="0"/>
            <a:ext cx="9144000" cy="838200"/>
          </a:xfrm>
        </p:spPr>
        <p:txBody>
          <a:bodyPr>
            <a:noAutofit/>
          </a:bodyPr>
          <a:lstStyle/>
          <a:p>
            <a:r>
              <a:rPr lang="en-US" sz="7800" b="1" dirty="0" smtClean="0"/>
              <a:t>Practical Applications</a:t>
            </a:r>
            <a:endParaRPr lang="en-US" sz="7800" b="1" dirty="0"/>
          </a:p>
        </p:txBody>
      </p:sp>
      <p:pic>
        <p:nvPicPr>
          <p:cNvPr id="1026" name="Picture 2" descr="http://thechallengegroup.files.wordpress.com/2010/06/ia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29" y="2133600"/>
            <a:ext cx="9160329" cy="47352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03180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14400"/>
            <a:ext cx="9144000" cy="5943600"/>
          </a:xfrm>
        </p:spPr>
        <p:txBody>
          <a:bodyPr>
            <a:normAutofit fontScale="77500" lnSpcReduction="20000"/>
          </a:bodyPr>
          <a:lstStyle/>
          <a:p>
            <a:pPr marL="0" indent="0">
              <a:buNone/>
            </a:pPr>
            <a:r>
              <a:rPr lang="en-US" sz="4400" dirty="0" smtClean="0"/>
              <a:t>2</a:t>
            </a:r>
            <a:r>
              <a:rPr lang="en-US" sz="4400" dirty="0"/>
              <a:t>) </a:t>
            </a:r>
            <a:r>
              <a:rPr lang="en-US" sz="4400" dirty="0" smtClean="0"/>
              <a:t>You are on </a:t>
            </a:r>
            <a:r>
              <a:rPr lang="en-US" sz="4400" dirty="0"/>
              <a:t>trial for </a:t>
            </a:r>
            <a:r>
              <a:rPr lang="en-US" sz="4400" dirty="0" smtClean="0"/>
              <a:t>Christianity. What </a:t>
            </a:r>
            <a:r>
              <a:rPr lang="en-US" sz="4400" dirty="0"/>
              <a:t>evidence </a:t>
            </a:r>
            <a:r>
              <a:rPr lang="en-US" sz="4400" dirty="0" smtClean="0"/>
              <a:t>will </a:t>
            </a:r>
            <a:r>
              <a:rPr lang="en-US" sz="4400" dirty="0"/>
              <a:t>convict you</a:t>
            </a:r>
            <a:r>
              <a:rPr lang="en-US" sz="4400" dirty="0" smtClean="0"/>
              <a:t>?</a:t>
            </a:r>
          </a:p>
          <a:p>
            <a:pPr marL="971550" lvl="1" indent="-514350">
              <a:buFont typeface="+mj-lt"/>
              <a:buAutoNum type="alphaUcPeriod"/>
            </a:pPr>
            <a:r>
              <a:rPr lang="en-US" sz="3100" u="sng" dirty="0" smtClean="0"/>
              <a:t>Gathering with Saints</a:t>
            </a:r>
            <a:endParaRPr lang="en-US" sz="3100" dirty="0" smtClean="0"/>
          </a:p>
          <a:p>
            <a:pPr lvl="2"/>
            <a:r>
              <a:rPr lang="en-US" b="1" dirty="0" smtClean="0"/>
              <a:t>Acts 2:46</a:t>
            </a:r>
            <a:r>
              <a:rPr lang="en-US" dirty="0" smtClean="0"/>
              <a:t>– “</a:t>
            </a:r>
            <a:r>
              <a:rPr lang="en-US" dirty="0"/>
              <a:t>Day by day continuing with one mind in the temple, and breaking </a:t>
            </a:r>
            <a:r>
              <a:rPr lang="en-US" dirty="0" smtClean="0"/>
              <a:t>bread from </a:t>
            </a:r>
            <a:r>
              <a:rPr lang="en-US" dirty="0"/>
              <a:t>house to house, they were taking </a:t>
            </a:r>
            <a:r>
              <a:rPr lang="en-US" dirty="0" smtClean="0"/>
              <a:t>their meals </a:t>
            </a:r>
            <a:r>
              <a:rPr lang="en-US" dirty="0"/>
              <a:t>together with gladness </a:t>
            </a:r>
            <a:r>
              <a:rPr lang="en-US" dirty="0" smtClean="0"/>
              <a:t>and sincerity </a:t>
            </a:r>
            <a:r>
              <a:rPr lang="en-US" dirty="0"/>
              <a:t>of heart</a:t>
            </a:r>
            <a:r>
              <a:rPr lang="en-US" dirty="0" smtClean="0"/>
              <a:t>”</a:t>
            </a:r>
            <a:endParaRPr lang="en-US" b="1" dirty="0" smtClean="0"/>
          </a:p>
          <a:p>
            <a:pPr marL="971550" lvl="1" indent="-514350">
              <a:buFont typeface="+mj-lt"/>
              <a:buAutoNum type="alphaUcPeriod"/>
            </a:pPr>
            <a:r>
              <a:rPr lang="en-US" sz="3100" u="sng" dirty="0" smtClean="0"/>
              <a:t>Public Praying &amp; Studying</a:t>
            </a:r>
          </a:p>
          <a:p>
            <a:pPr lvl="2"/>
            <a:r>
              <a:rPr lang="en-US" b="1" dirty="0" smtClean="0"/>
              <a:t>Dan 6:10</a:t>
            </a:r>
            <a:r>
              <a:rPr lang="en-US" dirty="0" smtClean="0"/>
              <a:t> </a:t>
            </a:r>
            <a:r>
              <a:rPr lang="en-US" dirty="0"/>
              <a:t>– </a:t>
            </a:r>
            <a:r>
              <a:rPr lang="en-US" dirty="0" smtClean="0"/>
              <a:t>“</a:t>
            </a:r>
            <a:r>
              <a:rPr lang="en-US" dirty="0"/>
              <a:t>Now when Daniel knew that the document was signed, he entered his house (now in his roof chamber he had windows open toward Jerusalem); and he continued kneeling on his knees three times a day, praying and giving thanks before his </a:t>
            </a:r>
            <a:r>
              <a:rPr lang="en-US" dirty="0" smtClean="0"/>
              <a:t>God, as </a:t>
            </a:r>
            <a:r>
              <a:rPr lang="en-US" dirty="0"/>
              <a:t>he had been doing previously.</a:t>
            </a:r>
            <a:r>
              <a:rPr lang="en-US" dirty="0" smtClean="0"/>
              <a:t>”</a:t>
            </a:r>
            <a:endParaRPr lang="en-US" b="1" dirty="0" smtClean="0"/>
          </a:p>
          <a:p>
            <a:pPr marL="971550" lvl="1" indent="-514350">
              <a:buFont typeface="+mj-lt"/>
              <a:buAutoNum type="alphaUcPeriod"/>
            </a:pPr>
            <a:r>
              <a:rPr lang="en-US" sz="3100" u="sng" dirty="0" smtClean="0"/>
              <a:t>Evangelizing</a:t>
            </a:r>
            <a:endParaRPr lang="en-US" sz="3100" dirty="0" smtClean="0"/>
          </a:p>
          <a:p>
            <a:pPr lvl="2"/>
            <a:r>
              <a:rPr lang="en-US" b="1" dirty="0" smtClean="0"/>
              <a:t>Matt 14:3-4 </a:t>
            </a:r>
            <a:r>
              <a:rPr lang="en-US" dirty="0" smtClean="0"/>
              <a:t>– “</a:t>
            </a:r>
            <a:r>
              <a:rPr lang="en-US" baseline="30000" dirty="0" smtClean="0"/>
              <a:t>3</a:t>
            </a:r>
            <a:r>
              <a:rPr lang="en-US" dirty="0" smtClean="0"/>
              <a:t>For </a:t>
            </a:r>
            <a:r>
              <a:rPr lang="en-US" dirty="0"/>
              <a:t>when Herod had John arrested, he bound him and put him in prison because of Herodias, the wife of his brother Philip. </a:t>
            </a:r>
            <a:r>
              <a:rPr lang="en-US" baseline="30000" dirty="0" smtClean="0"/>
              <a:t>4</a:t>
            </a:r>
            <a:r>
              <a:rPr lang="en-US" dirty="0" smtClean="0"/>
              <a:t>For </a:t>
            </a:r>
            <a:r>
              <a:rPr lang="en-US" dirty="0"/>
              <a:t>John had been saying to him, “It is not lawful for you to have her</a:t>
            </a:r>
            <a:r>
              <a:rPr lang="en-US" dirty="0" smtClean="0"/>
              <a:t>.””</a:t>
            </a:r>
          </a:p>
          <a:p>
            <a:pPr marL="971550" lvl="1" indent="-514350">
              <a:buFont typeface="+mj-lt"/>
              <a:buAutoNum type="alphaUcPeriod"/>
            </a:pPr>
            <a:r>
              <a:rPr lang="en-US" sz="3100" u="sng" dirty="0" smtClean="0"/>
              <a:t>False Reports</a:t>
            </a:r>
            <a:endParaRPr lang="en-US" sz="3100" dirty="0"/>
          </a:p>
          <a:p>
            <a:pPr lvl="2"/>
            <a:r>
              <a:rPr lang="en-US" b="1" dirty="0" smtClean="0"/>
              <a:t>Acts 24:6a</a:t>
            </a:r>
            <a:r>
              <a:rPr lang="en-US" dirty="0" smtClean="0"/>
              <a:t> – “</a:t>
            </a:r>
            <a:r>
              <a:rPr lang="en-US" dirty="0"/>
              <a:t>And he even tried to desecrate the </a:t>
            </a:r>
            <a:r>
              <a:rPr lang="en-US" dirty="0" smtClean="0"/>
              <a:t>temple…”</a:t>
            </a:r>
          </a:p>
          <a:p>
            <a:pPr lvl="2"/>
            <a:r>
              <a:rPr lang="en-US" b="1" dirty="0"/>
              <a:t>Mark 15:29</a:t>
            </a:r>
            <a:r>
              <a:rPr lang="en-US" dirty="0"/>
              <a:t> – “Those passing by </a:t>
            </a:r>
            <a:r>
              <a:rPr lang="en-US" dirty="0" smtClean="0"/>
              <a:t>were hurling </a:t>
            </a:r>
            <a:r>
              <a:rPr lang="en-US" dirty="0"/>
              <a:t>abuse at Him, wagging their heads, and saying, “Ha! You who are going to destroy the temple and rebuild it in three days”</a:t>
            </a:r>
            <a:endParaRPr lang="en-US" dirty="0" smtClean="0"/>
          </a:p>
          <a:p>
            <a:pPr lvl="1"/>
            <a:endParaRPr lang="en-US" dirty="0" smtClean="0"/>
          </a:p>
          <a:p>
            <a:pPr lvl="1"/>
            <a:endParaRPr lang="en-US" dirty="0"/>
          </a:p>
        </p:txBody>
      </p:sp>
      <p:sp>
        <p:nvSpPr>
          <p:cNvPr id="6" name="Title 1"/>
          <p:cNvSpPr>
            <a:spLocks noGrp="1"/>
          </p:cNvSpPr>
          <p:nvPr>
            <p:ph type="title"/>
          </p:nvPr>
        </p:nvSpPr>
        <p:spPr>
          <a:xfrm>
            <a:off x="0" y="0"/>
            <a:ext cx="9144000" cy="838200"/>
          </a:xfrm>
        </p:spPr>
        <p:txBody>
          <a:bodyPr>
            <a:noAutofit/>
          </a:bodyPr>
          <a:lstStyle/>
          <a:p>
            <a:r>
              <a:rPr lang="en-US" sz="7800" b="1" dirty="0" smtClean="0"/>
              <a:t>Practical Applications</a:t>
            </a:r>
            <a:endParaRPr lang="en-US" sz="7800" b="1" dirty="0"/>
          </a:p>
        </p:txBody>
      </p:sp>
    </p:spTree>
    <p:extLst>
      <p:ext uri="{BB962C8B-B14F-4D97-AF65-F5344CB8AC3E}">
        <p14:creationId xmlns:p14="http://schemas.microsoft.com/office/powerpoint/2010/main" val="1623259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500"/>
                                        <p:tgtEl>
                                          <p:spTgt spid="3">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fade">
                                      <p:cBhvr>
                                        <p:cTn id="31" dur="500"/>
                                        <p:tgtEl>
                                          <p:spTgt spid="3">
                                            <p:txEl>
                                              <p:pRg st="7" end="7"/>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fade">
                                      <p:cBhvr>
                                        <p:cTn id="34" dur="500"/>
                                        <p:tgtEl>
                                          <p:spTgt spid="3">
                                            <p:txEl>
                                              <p:pRg st="8" end="8"/>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fade">
                                      <p:cBhvr>
                                        <p:cTn id="3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90600"/>
            <a:ext cx="9144000" cy="5867400"/>
          </a:xfrm>
        </p:spPr>
        <p:txBody>
          <a:bodyPr>
            <a:normAutofit/>
          </a:bodyPr>
          <a:lstStyle/>
          <a:p>
            <a:pPr marL="0" indent="0">
              <a:buNone/>
            </a:pPr>
            <a:r>
              <a:rPr lang="en-US" dirty="0" smtClean="0"/>
              <a:t>3) How should Christians handle traitors who repent?</a:t>
            </a:r>
            <a:endParaRPr lang="en-US" dirty="0"/>
          </a:p>
        </p:txBody>
      </p:sp>
      <p:sp>
        <p:nvSpPr>
          <p:cNvPr id="6" name="Title 1"/>
          <p:cNvSpPr>
            <a:spLocks noGrp="1"/>
          </p:cNvSpPr>
          <p:nvPr>
            <p:ph type="title"/>
          </p:nvPr>
        </p:nvSpPr>
        <p:spPr>
          <a:xfrm>
            <a:off x="0" y="0"/>
            <a:ext cx="9144000" cy="838200"/>
          </a:xfrm>
        </p:spPr>
        <p:txBody>
          <a:bodyPr>
            <a:noAutofit/>
          </a:bodyPr>
          <a:lstStyle/>
          <a:p>
            <a:r>
              <a:rPr lang="en-US" sz="7800" b="1" dirty="0" smtClean="0"/>
              <a:t>Practical Applications</a:t>
            </a:r>
            <a:endParaRPr lang="en-US" sz="7800" b="1" dirty="0"/>
          </a:p>
        </p:txBody>
      </p:sp>
      <p:pic>
        <p:nvPicPr>
          <p:cNvPr id="7170" name="Picture 2" descr="http://upload.wikimedia.org/wikipedia/commons/2/26/Augustine_and_donatist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76400"/>
            <a:ext cx="9144000" cy="5192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635767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14400"/>
            <a:ext cx="9144000" cy="5943600"/>
          </a:xfrm>
        </p:spPr>
        <p:txBody>
          <a:bodyPr>
            <a:normAutofit fontScale="85000" lnSpcReduction="20000"/>
          </a:bodyPr>
          <a:lstStyle/>
          <a:p>
            <a:pPr marL="0" indent="0">
              <a:buNone/>
            </a:pPr>
            <a:r>
              <a:rPr lang="en-US" sz="3800" dirty="0"/>
              <a:t>3</a:t>
            </a:r>
            <a:r>
              <a:rPr lang="en-US" sz="3800" dirty="0" smtClean="0"/>
              <a:t>) How should Christians handle traitors who repent?</a:t>
            </a:r>
          </a:p>
          <a:p>
            <a:pPr marL="971550" lvl="1" indent="-514350">
              <a:buFont typeface="+mj-lt"/>
              <a:buAutoNum type="alphaUcPeriod"/>
            </a:pPr>
            <a:r>
              <a:rPr lang="en-US" sz="3100" dirty="0" smtClean="0"/>
              <a:t>They should be forgiven and welcomed into fellowship</a:t>
            </a:r>
          </a:p>
          <a:p>
            <a:pPr marL="1371600" lvl="2" indent="-514350"/>
            <a:r>
              <a:rPr lang="en-US" sz="2600" b="1" dirty="0" smtClean="0"/>
              <a:t>Luke 17:3-4</a:t>
            </a:r>
            <a:r>
              <a:rPr lang="en-US" sz="2600" dirty="0" smtClean="0"/>
              <a:t> – “</a:t>
            </a:r>
            <a:r>
              <a:rPr lang="en-US" sz="2600" baseline="30000" dirty="0" smtClean="0"/>
              <a:t>3</a:t>
            </a:r>
            <a:r>
              <a:rPr lang="en-US" sz="2600" dirty="0" smtClean="0"/>
              <a:t>Be </a:t>
            </a:r>
            <a:r>
              <a:rPr lang="en-US" sz="2600" dirty="0"/>
              <a:t>on your guard! If your brother sins, rebuke him; and if he repents, forgive him. </a:t>
            </a:r>
            <a:r>
              <a:rPr lang="en-US" sz="2600" baseline="30000" dirty="0" smtClean="0"/>
              <a:t>4</a:t>
            </a:r>
            <a:r>
              <a:rPr lang="en-US" sz="2600" dirty="0" smtClean="0"/>
              <a:t>And </a:t>
            </a:r>
            <a:r>
              <a:rPr lang="en-US" sz="2600" dirty="0"/>
              <a:t>if he sins against you seven times a day, and returns to you seven times, saying, ‘I repent</a:t>
            </a:r>
            <a:r>
              <a:rPr lang="en-US" sz="2600" dirty="0" smtClean="0"/>
              <a:t>,’ forgive </a:t>
            </a:r>
            <a:r>
              <a:rPr lang="en-US" sz="2600" dirty="0"/>
              <a:t>him</a:t>
            </a:r>
            <a:r>
              <a:rPr lang="en-US" sz="2600" dirty="0" smtClean="0"/>
              <a:t>.”</a:t>
            </a:r>
          </a:p>
          <a:p>
            <a:pPr marL="971550" lvl="1" indent="-514350">
              <a:buFont typeface="+mj-lt"/>
              <a:buAutoNum type="alphaUcPeriod"/>
            </a:pPr>
            <a:r>
              <a:rPr lang="en-US" sz="3100" dirty="0" smtClean="0"/>
              <a:t>Be conscious of fruit borne from repentance</a:t>
            </a:r>
            <a:endParaRPr lang="en-US" sz="3100" dirty="0"/>
          </a:p>
          <a:p>
            <a:pPr marL="1371600" lvl="2" indent="-514350"/>
            <a:r>
              <a:rPr lang="en-US" sz="2600" b="1" dirty="0" smtClean="0"/>
              <a:t>Matt 3:8</a:t>
            </a:r>
            <a:r>
              <a:rPr lang="en-US" sz="2600" dirty="0" smtClean="0"/>
              <a:t> – “</a:t>
            </a:r>
            <a:r>
              <a:rPr lang="en-US" sz="2600" dirty="0"/>
              <a:t>Therefore bear fruit in keeping with repentance</a:t>
            </a:r>
            <a:r>
              <a:rPr lang="en-US" sz="2600" dirty="0" smtClean="0"/>
              <a:t>”</a:t>
            </a:r>
          </a:p>
          <a:p>
            <a:pPr marL="971550" lvl="1" indent="-514350">
              <a:buFont typeface="+mj-lt"/>
              <a:buAutoNum type="alphaUcPeriod" startAt="3"/>
            </a:pPr>
            <a:r>
              <a:rPr lang="en-US" sz="3100" dirty="0" smtClean="0"/>
              <a:t>Be proactive in strengthening the restored Christian</a:t>
            </a:r>
          </a:p>
          <a:p>
            <a:pPr marL="1371600" lvl="2" indent="-514350"/>
            <a:r>
              <a:rPr lang="en-US" sz="2600" b="1" dirty="0" smtClean="0"/>
              <a:t>Gal 6:1-2</a:t>
            </a:r>
            <a:r>
              <a:rPr lang="en-US" sz="2600" dirty="0" smtClean="0"/>
              <a:t> – “</a:t>
            </a:r>
            <a:r>
              <a:rPr lang="en-US" sz="2600" baseline="30000" dirty="0" smtClean="0"/>
              <a:t>1</a:t>
            </a:r>
            <a:r>
              <a:rPr lang="en-US" sz="2600" dirty="0" smtClean="0"/>
              <a:t>Brethren</a:t>
            </a:r>
            <a:r>
              <a:rPr lang="en-US" sz="2600" dirty="0"/>
              <a:t>, even </a:t>
            </a:r>
            <a:r>
              <a:rPr lang="en-US" sz="2600" dirty="0" smtClean="0"/>
              <a:t>if anyone </a:t>
            </a:r>
            <a:r>
              <a:rPr lang="en-US" sz="2600" dirty="0"/>
              <a:t>is caught in any trespass, you who are spiritual, restore such a one in a spirit of gentleness; each one looking to yourself, so that you too will not be tempted. </a:t>
            </a:r>
            <a:r>
              <a:rPr lang="en-US" sz="2600" baseline="30000" dirty="0" smtClean="0"/>
              <a:t>2</a:t>
            </a:r>
            <a:r>
              <a:rPr lang="en-US" sz="2600" dirty="0" smtClean="0"/>
              <a:t>Bear </a:t>
            </a:r>
            <a:r>
              <a:rPr lang="en-US" sz="2600" dirty="0"/>
              <a:t>one another’s burdens, and thereby fulfill the law of Christ.</a:t>
            </a:r>
            <a:r>
              <a:rPr lang="en-US" sz="2600" dirty="0" smtClean="0"/>
              <a:t>”</a:t>
            </a:r>
          </a:p>
          <a:p>
            <a:pPr marL="971550" lvl="1" indent="-514350">
              <a:buFont typeface="+mj-lt"/>
              <a:buAutoNum type="alphaUcPeriod" startAt="3"/>
            </a:pPr>
            <a:r>
              <a:rPr lang="en-US" sz="3100" dirty="0" smtClean="0"/>
              <a:t>Encourage testimony</a:t>
            </a:r>
          </a:p>
          <a:p>
            <a:pPr marL="1371600" lvl="2" indent="-514350"/>
            <a:r>
              <a:rPr lang="en-US" sz="2600" b="1" dirty="0" smtClean="0"/>
              <a:t>1 Cor 15:10</a:t>
            </a:r>
            <a:r>
              <a:rPr lang="en-US" sz="2600" dirty="0" smtClean="0"/>
              <a:t> – “</a:t>
            </a:r>
            <a:r>
              <a:rPr lang="en-US" sz="2600" dirty="0"/>
              <a:t>But by the grace of God I am what I am, and His grace toward me did not prove vain; but I labored even more than all of them, yet not I, but the grace of God with me.</a:t>
            </a:r>
            <a:r>
              <a:rPr lang="en-US" sz="2600" dirty="0" smtClean="0"/>
              <a:t>”</a:t>
            </a:r>
          </a:p>
          <a:p>
            <a:pPr marL="971550" lvl="1" indent="-514350">
              <a:buFont typeface="+mj-lt"/>
              <a:buAutoNum type="alphaUcPeriod" startAt="3"/>
            </a:pPr>
            <a:endParaRPr lang="en-US" dirty="0"/>
          </a:p>
        </p:txBody>
      </p:sp>
      <p:sp>
        <p:nvSpPr>
          <p:cNvPr id="6" name="Title 1"/>
          <p:cNvSpPr>
            <a:spLocks noGrp="1"/>
          </p:cNvSpPr>
          <p:nvPr>
            <p:ph type="title"/>
          </p:nvPr>
        </p:nvSpPr>
        <p:spPr>
          <a:xfrm>
            <a:off x="0" y="0"/>
            <a:ext cx="9144000" cy="838200"/>
          </a:xfrm>
        </p:spPr>
        <p:txBody>
          <a:bodyPr>
            <a:noAutofit/>
          </a:bodyPr>
          <a:lstStyle/>
          <a:p>
            <a:r>
              <a:rPr lang="en-US" sz="7800" b="1" dirty="0" smtClean="0"/>
              <a:t>Practical Applications</a:t>
            </a:r>
            <a:endParaRPr lang="en-US" sz="7800" b="1" dirty="0"/>
          </a:p>
        </p:txBody>
      </p:sp>
    </p:spTree>
    <p:extLst>
      <p:ext uri="{BB962C8B-B14F-4D97-AF65-F5344CB8AC3E}">
        <p14:creationId xmlns:p14="http://schemas.microsoft.com/office/powerpoint/2010/main" val="258095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500"/>
                                        <p:tgtEl>
                                          <p:spTgt spid="3">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fade">
                                      <p:cBhvr>
                                        <p:cTn id="31" dur="500"/>
                                        <p:tgtEl>
                                          <p:spTgt spid="3">
                                            <p:txEl>
                                              <p:pRg st="7" end="7"/>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fade">
                                      <p:cBhvr>
                                        <p:cTn id="34"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noAutofit/>
          </a:bodyPr>
          <a:lstStyle/>
          <a:p>
            <a:r>
              <a:rPr lang="en-US" sz="7700" b="1" dirty="0" smtClean="0"/>
              <a:t>Persecution Predicted</a:t>
            </a:r>
            <a:endParaRPr lang="en-US" sz="7700" b="1" dirty="0"/>
          </a:p>
        </p:txBody>
      </p:sp>
      <p:sp>
        <p:nvSpPr>
          <p:cNvPr id="3" name="Content Placeholder 2"/>
          <p:cNvSpPr>
            <a:spLocks noGrp="1"/>
          </p:cNvSpPr>
          <p:nvPr>
            <p:ph idx="1"/>
          </p:nvPr>
        </p:nvSpPr>
        <p:spPr>
          <a:xfrm>
            <a:off x="0" y="914400"/>
            <a:ext cx="5410200" cy="5943600"/>
          </a:xfrm>
        </p:spPr>
        <p:txBody>
          <a:bodyPr>
            <a:noAutofit/>
          </a:bodyPr>
          <a:lstStyle/>
          <a:p>
            <a:r>
              <a:rPr lang="en-US" sz="2800" b="1" dirty="0" smtClean="0"/>
              <a:t>Matt 23:34 – </a:t>
            </a:r>
            <a:r>
              <a:rPr lang="en-US" sz="2800" dirty="0" smtClean="0"/>
              <a:t>“Therefore, behold, I am sending you prophets and wise men and scribes; some of them you will </a:t>
            </a:r>
            <a:r>
              <a:rPr lang="en-US" sz="2800" u="sng" dirty="0" smtClean="0"/>
              <a:t>kill</a:t>
            </a:r>
            <a:r>
              <a:rPr lang="en-US" sz="2800" dirty="0" smtClean="0"/>
              <a:t> and </a:t>
            </a:r>
            <a:r>
              <a:rPr lang="en-US" sz="2800" u="sng" dirty="0" smtClean="0"/>
              <a:t>crucify</a:t>
            </a:r>
            <a:r>
              <a:rPr lang="en-US" sz="2800" dirty="0" smtClean="0"/>
              <a:t>, and some of them you will </a:t>
            </a:r>
            <a:r>
              <a:rPr lang="en-US" sz="2800" u="sng" dirty="0" smtClean="0"/>
              <a:t>scourge</a:t>
            </a:r>
            <a:r>
              <a:rPr lang="en-US" sz="2800" dirty="0" smtClean="0"/>
              <a:t> in your synagogues, and </a:t>
            </a:r>
            <a:r>
              <a:rPr lang="en-US" sz="2800" u="sng" dirty="0" smtClean="0"/>
              <a:t>persecute from city to city</a:t>
            </a:r>
            <a:r>
              <a:rPr lang="en-US" sz="2800" dirty="0" smtClean="0"/>
              <a:t>…”</a:t>
            </a:r>
          </a:p>
          <a:p>
            <a:endParaRPr lang="en-US" sz="1200" dirty="0" smtClean="0"/>
          </a:p>
          <a:p>
            <a:r>
              <a:rPr lang="en-US" sz="2800" b="1" dirty="0" smtClean="0"/>
              <a:t>Luke 11:49 </a:t>
            </a:r>
            <a:r>
              <a:rPr lang="en-US" sz="2800" dirty="0" smtClean="0"/>
              <a:t>– “For this reason also the wisdom of God said, ‘I will send to them prophets and apostles, and some of them they will kill and some they will </a:t>
            </a:r>
            <a:r>
              <a:rPr lang="en-US" sz="2800" u="sng" dirty="0" smtClean="0"/>
              <a:t>persecute</a:t>
            </a:r>
            <a:r>
              <a:rPr lang="en-US" sz="2800" dirty="0" smtClean="0"/>
              <a:t>…’”</a:t>
            </a:r>
          </a:p>
          <a:p>
            <a:endParaRPr lang="en-US" sz="2800" dirty="0" smtClean="0"/>
          </a:p>
          <a:p>
            <a:endParaRPr lang="en-US" sz="2800" dirty="0" smtClean="0"/>
          </a:p>
        </p:txBody>
      </p:sp>
      <p:pic>
        <p:nvPicPr>
          <p:cNvPr id="3074" name="Picture 2" descr="http://www.bible-researcher.com/martyrdo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914400"/>
            <a:ext cx="3733800" cy="5943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noAutofit/>
          </a:bodyPr>
          <a:lstStyle/>
          <a:p>
            <a:r>
              <a:rPr lang="en-US" sz="7700" b="1" dirty="0" smtClean="0"/>
              <a:t>Persecution Predicted</a:t>
            </a:r>
            <a:endParaRPr lang="en-US" sz="7700" b="1" dirty="0"/>
          </a:p>
        </p:txBody>
      </p:sp>
      <p:sp>
        <p:nvSpPr>
          <p:cNvPr id="3" name="Content Placeholder 2"/>
          <p:cNvSpPr>
            <a:spLocks noGrp="1"/>
          </p:cNvSpPr>
          <p:nvPr>
            <p:ph idx="1"/>
          </p:nvPr>
        </p:nvSpPr>
        <p:spPr>
          <a:xfrm>
            <a:off x="0" y="838200"/>
            <a:ext cx="5334000" cy="6019800"/>
          </a:xfrm>
        </p:spPr>
        <p:txBody>
          <a:bodyPr>
            <a:normAutofit lnSpcReduction="10000"/>
          </a:bodyPr>
          <a:lstStyle/>
          <a:p>
            <a:r>
              <a:rPr lang="en-US" b="1" dirty="0" smtClean="0"/>
              <a:t>Acts 14:22b</a:t>
            </a:r>
            <a:r>
              <a:rPr lang="en-US" dirty="0" smtClean="0"/>
              <a:t> – “Through </a:t>
            </a:r>
            <a:r>
              <a:rPr lang="en-US" u="sng" dirty="0" smtClean="0"/>
              <a:t>many tribulations</a:t>
            </a:r>
            <a:r>
              <a:rPr lang="en-US" dirty="0" smtClean="0"/>
              <a:t> we must enter the kingdom of God.” </a:t>
            </a:r>
          </a:p>
          <a:p>
            <a:endParaRPr lang="en-US" sz="1200" dirty="0" smtClean="0"/>
          </a:p>
          <a:p>
            <a:r>
              <a:rPr lang="en-US" b="1" dirty="0" smtClean="0"/>
              <a:t>2 Tim 3:12 </a:t>
            </a:r>
            <a:r>
              <a:rPr lang="en-US" dirty="0" smtClean="0"/>
              <a:t>– “Indeed, all who desire to live godly in Christ Jesus </a:t>
            </a:r>
            <a:r>
              <a:rPr lang="en-US" u="sng" dirty="0" smtClean="0"/>
              <a:t>will be persecuted.</a:t>
            </a:r>
            <a:r>
              <a:rPr lang="en-US" dirty="0" smtClean="0"/>
              <a:t>”</a:t>
            </a:r>
          </a:p>
          <a:p>
            <a:endParaRPr lang="en-US" sz="1300" dirty="0"/>
          </a:p>
          <a:p>
            <a:r>
              <a:rPr lang="en-US" b="1" dirty="0" smtClean="0"/>
              <a:t>1 Pet 2:21</a:t>
            </a:r>
            <a:r>
              <a:rPr lang="en-US" dirty="0" smtClean="0"/>
              <a:t> – “</a:t>
            </a:r>
            <a:r>
              <a:rPr lang="en-US" dirty="0"/>
              <a:t>To this you were called, because Christ suffered for you, leaving you an example, that </a:t>
            </a:r>
            <a:r>
              <a:rPr lang="en-US" u="sng" dirty="0"/>
              <a:t>you should follow in his steps.</a:t>
            </a:r>
            <a:r>
              <a:rPr lang="en-US" dirty="0" smtClean="0"/>
              <a:t>”</a:t>
            </a:r>
          </a:p>
          <a:p>
            <a:endParaRPr lang="en-US" dirty="0" smtClean="0"/>
          </a:p>
          <a:p>
            <a:endParaRPr lang="en-US" dirty="0" smtClean="0"/>
          </a:p>
        </p:txBody>
      </p:sp>
      <p:pic>
        <p:nvPicPr>
          <p:cNvPr id="4098" name="Picture 2" descr="http://www.jesuit.org.sg/graphics/prayer/homilies/cross.with.jesu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838200"/>
            <a:ext cx="3810000" cy="6019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noAutofit/>
          </a:bodyPr>
          <a:lstStyle/>
          <a:p>
            <a:r>
              <a:rPr lang="en-US" sz="8200" b="1" dirty="0" smtClean="0"/>
              <a:t>Persecution Realized</a:t>
            </a:r>
            <a:endParaRPr lang="en-US" sz="8200" b="1" dirty="0"/>
          </a:p>
        </p:txBody>
      </p:sp>
      <p:sp>
        <p:nvSpPr>
          <p:cNvPr id="3" name="Content Placeholder 2"/>
          <p:cNvSpPr>
            <a:spLocks noGrp="1"/>
          </p:cNvSpPr>
          <p:nvPr>
            <p:ph idx="1"/>
          </p:nvPr>
        </p:nvSpPr>
        <p:spPr>
          <a:xfrm>
            <a:off x="0" y="914400"/>
            <a:ext cx="5257800" cy="5943600"/>
          </a:xfrm>
        </p:spPr>
        <p:txBody>
          <a:bodyPr>
            <a:normAutofit/>
          </a:bodyPr>
          <a:lstStyle/>
          <a:p>
            <a:r>
              <a:rPr lang="en-US" sz="3800" b="1" dirty="0" smtClean="0"/>
              <a:t>Killed</a:t>
            </a:r>
          </a:p>
          <a:p>
            <a:pPr lvl="1"/>
            <a:r>
              <a:rPr lang="en-US" sz="3000" dirty="0" smtClean="0"/>
              <a:t>Stephen killed: </a:t>
            </a:r>
            <a:r>
              <a:rPr lang="en-US" sz="3000" b="1" dirty="0" smtClean="0"/>
              <a:t>Acts 7:54-60</a:t>
            </a:r>
          </a:p>
          <a:p>
            <a:pPr lvl="1"/>
            <a:r>
              <a:rPr lang="en-US" sz="3000" dirty="0" smtClean="0"/>
              <a:t>James killed: </a:t>
            </a:r>
            <a:r>
              <a:rPr lang="en-US" sz="3000" b="1" dirty="0" smtClean="0"/>
              <a:t>Acts 12:1-2</a:t>
            </a:r>
          </a:p>
          <a:p>
            <a:r>
              <a:rPr lang="en-US" sz="3800" b="1" dirty="0" smtClean="0"/>
              <a:t>Imprisoned</a:t>
            </a:r>
          </a:p>
          <a:p>
            <a:pPr lvl="1"/>
            <a:r>
              <a:rPr lang="en-US" sz="3000" dirty="0" smtClean="0"/>
              <a:t>John &amp; Peter: </a:t>
            </a:r>
            <a:r>
              <a:rPr lang="en-US" sz="3000" b="1" dirty="0" smtClean="0"/>
              <a:t>Acts 4:3</a:t>
            </a:r>
          </a:p>
          <a:p>
            <a:pPr lvl="1"/>
            <a:r>
              <a:rPr lang="en-US" sz="3000" dirty="0" smtClean="0"/>
              <a:t>Apostles: </a:t>
            </a:r>
            <a:r>
              <a:rPr lang="en-US" sz="3000" b="1" dirty="0" smtClean="0"/>
              <a:t>Acts 5:18</a:t>
            </a:r>
          </a:p>
          <a:p>
            <a:pPr lvl="1"/>
            <a:r>
              <a:rPr lang="en-US" sz="3000" dirty="0" smtClean="0"/>
              <a:t>Many Christians: </a:t>
            </a:r>
            <a:r>
              <a:rPr lang="en-US" sz="3000" b="1" dirty="0" smtClean="0"/>
              <a:t>Acts 8:3</a:t>
            </a:r>
          </a:p>
          <a:p>
            <a:pPr lvl="1"/>
            <a:r>
              <a:rPr lang="en-US" sz="3000" dirty="0" smtClean="0"/>
              <a:t>Peter: </a:t>
            </a:r>
            <a:r>
              <a:rPr lang="en-US" sz="3000" b="1" dirty="0" smtClean="0"/>
              <a:t>Acts 12:3-18</a:t>
            </a:r>
          </a:p>
          <a:p>
            <a:pPr lvl="1"/>
            <a:r>
              <a:rPr lang="en-US" sz="3000" dirty="0" smtClean="0"/>
              <a:t>Paul &amp; Silas: </a:t>
            </a:r>
            <a:r>
              <a:rPr lang="en-US" sz="3000" b="1" dirty="0" smtClean="0"/>
              <a:t>Acts 16:22-24</a:t>
            </a:r>
          </a:p>
          <a:p>
            <a:pPr lvl="1"/>
            <a:r>
              <a:rPr lang="en-US" sz="3000" dirty="0" smtClean="0"/>
              <a:t>Paul: </a:t>
            </a:r>
            <a:r>
              <a:rPr lang="en-US" sz="3000" b="1" dirty="0" smtClean="0"/>
              <a:t>Acts 22 - 28</a:t>
            </a:r>
          </a:p>
          <a:p>
            <a:pPr lvl="1"/>
            <a:endParaRPr lang="en-US" b="1" dirty="0" smtClean="0"/>
          </a:p>
          <a:p>
            <a:pPr lvl="1"/>
            <a:endParaRPr lang="en-US" b="1" dirty="0" smtClean="0"/>
          </a:p>
          <a:p>
            <a:pPr lvl="1"/>
            <a:endParaRPr lang="en-US" dirty="0" smtClean="0"/>
          </a:p>
          <a:p>
            <a:pPr lvl="1"/>
            <a:endParaRPr lang="en-US" dirty="0" smtClean="0"/>
          </a:p>
          <a:p>
            <a:endParaRPr lang="en-US" dirty="0" smtClean="0"/>
          </a:p>
        </p:txBody>
      </p:sp>
      <p:pic>
        <p:nvPicPr>
          <p:cNvPr id="5122" name="Picture 2" descr="http://bibleencyclopedia.com/picturesjpeg/Stephen_stoned_1353-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914400"/>
            <a:ext cx="3886200" cy="5943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noAutofit/>
          </a:bodyPr>
          <a:lstStyle/>
          <a:p>
            <a:r>
              <a:rPr lang="en-US" sz="7800" b="1" dirty="0" smtClean="0"/>
              <a:t>Persecution to 100AD</a:t>
            </a:r>
            <a:endParaRPr lang="en-US" sz="7800" b="1" dirty="0"/>
          </a:p>
        </p:txBody>
      </p:sp>
      <p:sp>
        <p:nvSpPr>
          <p:cNvPr id="3" name="Content Placeholder 2"/>
          <p:cNvSpPr>
            <a:spLocks noGrp="1"/>
          </p:cNvSpPr>
          <p:nvPr>
            <p:ph idx="1"/>
          </p:nvPr>
        </p:nvSpPr>
        <p:spPr>
          <a:xfrm>
            <a:off x="0" y="838200"/>
            <a:ext cx="5181600" cy="6019800"/>
          </a:xfrm>
        </p:spPr>
        <p:txBody>
          <a:bodyPr>
            <a:normAutofit fontScale="92500"/>
          </a:bodyPr>
          <a:lstStyle/>
          <a:p>
            <a:r>
              <a:rPr lang="en-US" b="1" dirty="0" smtClean="0"/>
              <a:t>Nero: first persecutor (64 AD)</a:t>
            </a:r>
          </a:p>
          <a:p>
            <a:pPr lvl="1"/>
            <a:r>
              <a:rPr lang="en-US" dirty="0" smtClean="0"/>
              <a:t>Fire in Rome for 6 days/nights</a:t>
            </a:r>
          </a:p>
          <a:p>
            <a:pPr lvl="1"/>
            <a:r>
              <a:rPr lang="en-US" dirty="0" smtClean="0"/>
              <a:t>Nero started; blamed Christians</a:t>
            </a:r>
          </a:p>
          <a:p>
            <a:pPr lvl="1"/>
            <a:r>
              <a:rPr lang="en-US" dirty="0" smtClean="0"/>
              <a:t>Christians were:</a:t>
            </a:r>
          </a:p>
          <a:p>
            <a:pPr lvl="2"/>
            <a:r>
              <a:rPr lang="en-US" sz="2300" dirty="0" smtClean="0"/>
              <a:t>Crucified</a:t>
            </a:r>
          </a:p>
          <a:p>
            <a:pPr lvl="2"/>
            <a:r>
              <a:rPr lang="en-US" sz="2300" dirty="0" smtClean="0"/>
              <a:t>Sewn up in skins of wild beasts; dogs were set loose to tear them to pieces</a:t>
            </a:r>
          </a:p>
          <a:p>
            <a:pPr lvl="2"/>
            <a:r>
              <a:rPr lang="en-US" sz="2300" dirty="0" smtClean="0"/>
              <a:t>Women were tied to mad bulls and dragged to death</a:t>
            </a:r>
          </a:p>
          <a:p>
            <a:pPr lvl="2"/>
            <a:r>
              <a:rPr lang="en-US" sz="2300" dirty="0" smtClean="0"/>
              <a:t>At nightfall, Christians were burned at the stake in Nero’s garden to provide light</a:t>
            </a:r>
          </a:p>
          <a:p>
            <a:pPr lvl="1"/>
            <a:r>
              <a:rPr lang="en-US" dirty="0" smtClean="0"/>
              <a:t>Apostle Peter crucified upside down; Paul beheaded</a:t>
            </a:r>
          </a:p>
          <a:p>
            <a:pPr lvl="1"/>
            <a:endParaRPr lang="en-US" dirty="0" smtClean="0"/>
          </a:p>
          <a:p>
            <a:endParaRPr lang="en-US" dirty="0" smtClean="0"/>
          </a:p>
        </p:txBody>
      </p:sp>
      <p:pic>
        <p:nvPicPr>
          <p:cNvPr id="1026" name="Picture 2" descr="https://mythsandhitches.files.wordpress.com/2012/09/phot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914400"/>
            <a:ext cx="3962400" cy="594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20419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noAutofit/>
          </a:bodyPr>
          <a:lstStyle/>
          <a:p>
            <a:r>
              <a:rPr lang="en-US" sz="7800" b="1" dirty="0" smtClean="0"/>
              <a:t>Persecution to 100AD</a:t>
            </a:r>
            <a:endParaRPr lang="en-US" sz="7800" b="1" dirty="0"/>
          </a:p>
        </p:txBody>
      </p:sp>
      <p:sp>
        <p:nvSpPr>
          <p:cNvPr id="3" name="Content Placeholder 2"/>
          <p:cNvSpPr>
            <a:spLocks noGrp="1"/>
          </p:cNvSpPr>
          <p:nvPr>
            <p:ph idx="1"/>
          </p:nvPr>
        </p:nvSpPr>
        <p:spPr>
          <a:xfrm>
            <a:off x="0" y="914400"/>
            <a:ext cx="5105400" cy="5943600"/>
          </a:xfrm>
        </p:spPr>
        <p:txBody>
          <a:bodyPr>
            <a:normAutofit fontScale="47500" lnSpcReduction="20000"/>
          </a:bodyPr>
          <a:lstStyle/>
          <a:p>
            <a:r>
              <a:rPr lang="en-US" sz="6300" b="1" dirty="0" smtClean="0"/>
              <a:t>Domitian (95 AD)</a:t>
            </a:r>
          </a:p>
          <a:p>
            <a:pPr lvl="1"/>
            <a:r>
              <a:rPr lang="en-US" sz="4400" dirty="0" smtClean="0"/>
              <a:t>Jews refused to pay a toll tax levied for the support of the Temple of Jupiter</a:t>
            </a:r>
          </a:p>
          <a:p>
            <a:pPr lvl="1"/>
            <a:r>
              <a:rPr lang="en-US" sz="4400" dirty="0" smtClean="0"/>
              <a:t>Because Christians were associated with Jews, they felt the emperor's wrath</a:t>
            </a:r>
          </a:p>
          <a:p>
            <a:pPr lvl="1"/>
            <a:r>
              <a:rPr lang="en-US" sz="4400" dirty="0" smtClean="0"/>
              <a:t>Commanded the “lineage of David” to be put to death</a:t>
            </a:r>
          </a:p>
          <a:p>
            <a:pPr lvl="1"/>
            <a:r>
              <a:rPr lang="en-US" sz="4400" dirty="0" smtClean="0"/>
              <a:t>“No </a:t>
            </a:r>
            <a:r>
              <a:rPr lang="en-US" sz="4400" dirty="0"/>
              <a:t>Christian, once brought before the tribunal, should be exempted from punishment without renouncing his religion."</a:t>
            </a:r>
            <a:endParaRPr lang="en-US" sz="4400" dirty="0" smtClean="0"/>
          </a:p>
          <a:p>
            <a:pPr lvl="1"/>
            <a:r>
              <a:rPr lang="en-US" sz="4400" dirty="0" smtClean="0"/>
              <a:t>Blamed Christians for famine</a:t>
            </a:r>
            <a:r>
              <a:rPr lang="en-US" sz="4400" dirty="0"/>
              <a:t>, pestilence, and </a:t>
            </a:r>
            <a:r>
              <a:rPr lang="en-US" sz="4400" dirty="0" smtClean="0"/>
              <a:t>earthquakes</a:t>
            </a:r>
            <a:endParaRPr lang="en-US" sz="4400" dirty="0"/>
          </a:p>
          <a:p>
            <a:pPr lvl="1"/>
            <a:r>
              <a:rPr lang="en-US" sz="4400" dirty="0" smtClean="0"/>
              <a:t>Apostle John banished to Patmos (history claims he was boiled in oil beforehand)</a:t>
            </a:r>
          </a:p>
          <a:p>
            <a:pPr lvl="1"/>
            <a:r>
              <a:rPr lang="en-US" sz="4400" dirty="0" smtClean="0"/>
              <a:t>History claims Timothy killed (beaten w/clubs)</a:t>
            </a:r>
          </a:p>
          <a:p>
            <a:endParaRPr lang="en-US" dirty="0" smtClean="0"/>
          </a:p>
        </p:txBody>
      </p:sp>
      <p:pic>
        <p:nvPicPr>
          <p:cNvPr id="2050" name="Picture 2" descr="https://paultheslave.files.wordpress.com/2014/11/800px-saint_timothy_menologion_of_basil_i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990601"/>
            <a:ext cx="4038600" cy="586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09190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noAutofit/>
          </a:bodyPr>
          <a:lstStyle/>
          <a:p>
            <a:r>
              <a:rPr lang="en-US" sz="5500" b="1" dirty="0" smtClean="0"/>
              <a:t>Persecution </a:t>
            </a:r>
            <a:r>
              <a:rPr lang="en-US" sz="5500" b="1" dirty="0"/>
              <a:t>f</a:t>
            </a:r>
            <a:r>
              <a:rPr lang="en-US" sz="5500" b="1" dirty="0" smtClean="0"/>
              <a:t>rom 100 – 250 AD</a:t>
            </a:r>
            <a:endParaRPr lang="en-US" sz="5500" b="1" dirty="0"/>
          </a:p>
        </p:txBody>
      </p:sp>
      <p:sp>
        <p:nvSpPr>
          <p:cNvPr id="3" name="Content Placeholder 2"/>
          <p:cNvSpPr>
            <a:spLocks noGrp="1"/>
          </p:cNvSpPr>
          <p:nvPr>
            <p:ph idx="1"/>
          </p:nvPr>
        </p:nvSpPr>
        <p:spPr>
          <a:xfrm>
            <a:off x="0" y="914400"/>
            <a:ext cx="5105400" cy="5943600"/>
          </a:xfrm>
        </p:spPr>
        <p:txBody>
          <a:bodyPr>
            <a:normAutofit fontScale="92500" lnSpcReduction="10000"/>
          </a:bodyPr>
          <a:lstStyle/>
          <a:p>
            <a:r>
              <a:rPr lang="en-US" sz="3400" b="1" dirty="0" smtClean="0"/>
              <a:t>Pliny the Younger, Governor of Bithynia (112 AD)</a:t>
            </a:r>
          </a:p>
          <a:p>
            <a:pPr lvl="1"/>
            <a:r>
              <a:rPr lang="en-US" sz="2900" dirty="0" smtClean="0"/>
              <a:t>First organized persecution – Christians brought to court</a:t>
            </a:r>
          </a:p>
          <a:p>
            <a:pPr lvl="1"/>
            <a:r>
              <a:rPr lang="en-US" sz="2900" dirty="0" smtClean="0"/>
              <a:t>Pliny wrote to Emperor Trajan of his procedure of treating Christians</a:t>
            </a:r>
          </a:p>
          <a:p>
            <a:pPr lvl="1"/>
            <a:r>
              <a:rPr lang="en-US" sz="2900" dirty="0" smtClean="0"/>
              <a:t>Christians could not be sought out, only reported</a:t>
            </a:r>
          </a:p>
          <a:p>
            <a:pPr lvl="1"/>
            <a:r>
              <a:rPr lang="en-US" sz="2900" dirty="0" smtClean="0"/>
              <a:t>Christians were punished if they did not recant their faith</a:t>
            </a:r>
          </a:p>
          <a:p>
            <a:pPr lvl="1"/>
            <a:r>
              <a:rPr lang="en-US" sz="2900" dirty="0" smtClean="0"/>
              <a:t>Ignatius thrown to wild beasts in Rome</a:t>
            </a:r>
          </a:p>
          <a:p>
            <a:pPr lvl="1"/>
            <a:endParaRPr lang="en-US" b="1" dirty="0" smtClean="0"/>
          </a:p>
          <a:p>
            <a:pPr>
              <a:buNone/>
            </a:pPr>
            <a:endParaRPr lang="en-US" b="1" dirty="0" smtClean="0"/>
          </a:p>
          <a:p>
            <a:pPr lvl="1"/>
            <a:endParaRPr lang="en-US" dirty="0" smtClean="0"/>
          </a:p>
        </p:txBody>
      </p:sp>
      <p:pic>
        <p:nvPicPr>
          <p:cNvPr id="3074" name="Picture 2" descr="https://elpidiovaldes.files.wordpress.com/2011/04/plin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990600"/>
            <a:ext cx="4038600" cy="586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36290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noAutofit/>
          </a:bodyPr>
          <a:lstStyle/>
          <a:p>
            <a:r>
              <a:rPr lang="en-US" sz="5500" b="1" dirty="0" smtClean="0"/>
              <a:t>Persecution from 100 – 250 AD</a:t>
            </a:r>
            <a:endParaRPr lang="en-US" sz="5500" b="1" dirty="0"/>
          </a:p>
        </p:txBody>
      </p:sp>
      <p:sp>
        <p:nvSpPr>
          <p:cNvPr id="3" name="Content Placeholder 2"/>
          <p:cNvSpPr>
            <a:spLocks noGrp="1"/>
          </p:cNvSpPr>
          <p:nvPr>
            <p:ph idx="1"/>
          </p:nvPr>
        </p:nvSpPr>
        <p:spPr>
          <a:xfrm>
            <a:off x="0" y="914400"/>
            <a:ext cx="5105400" cy="5943600"/>
          </a:xfrm>
        </p:spPr>
        <p:txBody>
          <a:bodyPr>
            <a:normAutofit fontScale="62500" lnSpcReduction="20000"/>
          </a:bodyPr>
          <a:lstStyle/>
          <a:p>
            <a:r>
              <a:rPr lang="en-US" sz="4300" b="1" dirty="0" smtClean="0"/>
              <a:t>Marcus Aurelius (161 – 180 AD)</a:t>
            </a:r>
          </a:p>
          <a:p>
            <a:pPr lvl="1"/>
            <a:r>
              <a:rPr lang="en-US" sz="3700" dirty="0" smtClean="0"/>
              <a:t>Devout stoic taught by his teacher Fronto</a:t>
            </a:r>
            <a:r>
              <a:rPr lang="en-US" sz="3700" dirty="0"/>
              <a:t> </a:t>
            </a:r>
            <a:r>
              <a:rPr lang="en-US" sz="3700" dirty="0" smtClean="0"/>
              <a:t>to despise Christians</a:t>
            </a:r>
          </a:p>
          <a:p>
            <a:pPr lvl="1"/>
            <a:r>
              <a:rPr lang="en-US" sz="3700" dirty="0" smtClean="0"/>
              <a:t>Determined to restore ancient Roman customs and practices</a:t>
            </a:r>
          </a:p>
          <a:p>
            <a:pPr lvl="1"/>
            <a:r>
              <a:rPr lang="en-US" sz="3700" dirty="0" smtClean="0"/>
              <a:t>Decreed Christians’ property be given to their accusers</a:t>
            </a:r>
          </a:p>
          <a:p>
            <a:pPr lvl="1"/>
            <a:r>
              <a:rPr lang="en-US" sz="3700" dirty="0" smtClean="0"/>
              <a:t>Like Domitian, blamed natural and man-made calamities on Christians</a:t>
            </a:r>
          </a:p>
          <a:p>
            <a:pPr lvl="1"/>
            <a:r>
              <a:rPr lang="en-US" sz="3700" dirty="0" smtClean="0"/>
              <a:t>Polycarp burned at the stake</a:t>
            </a:r>
          </a:p>
          <a:p>
            <a:pPr lvl="2"/>
            <a:r>
              <a:rPr lang="en-US" sz="2900" dirty="0" smtClean="0"/>
              <a:t>“Eighty and six years have I served Him, and He has never done me wrong; how can I blaspheme Him, my King, who has saved me? I am a Christian.”</a:t>
            </a:r>
          </a:p>
          <a:p>
            <a:pPr lvl="1"/>
            <a:r>
              <a:rPr lang="en-US" sz="3700" dirty="0" smtClean="0"/>
              <a:t>Justin Martyr scourged and beheaded in Rome w/6 others</a:t>
            </a:r>
          </a:p>
          <a:p>
            <a:pPr lvl="2"/>
            <a:r>
              <a:rPr lang="en-US" sz="2900" dirty="0" smtClean="0"/>
              <a:t>“We desire nothing more than to suffer for our Lord Jesus Christ; for this gives us salvation and joyfulness before His dreadful judgment seat…”</a:t>
            </a:r>
          </a:p>
          <a:p>
            <a:pPr>
              <a:buNone/>
            </a:pPr>
            <a:endParaRPr lang="en-US" b="1" dirty="0" smtClean="0"/>
          </a:p>
          <a:p>
            <a:pPr lvl="1"/>
            <a:endParaRPr lang="en-US" dirty="0" smtClean="0"/>
          </a:p>
        </p:txBody>
      </p:sp>
      <p:pic>
        <p:nvPicPr>
          <p:cNvPr id="4098" name="Picture 2" descr="http://upload.wikimedia.org/wikipedia/commons/thumb/0/00/Justin_Trial.jpg/300px-Justin_Tria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914400"/>
            <a:ext cx="4038600" cy="594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749067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17930</TotalTime>
  <Words>5431</Words>
  <Application>Microsoft Office PowerPoint</Application>
  <PresentationFormat>On-screen Show (4:3)</PresentationFormat>
  <Paragraphs>288</Paragraphs>
  <Slides>27</Slides>
  <Notes>27</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PowerPoint Presentation</vt:lpstr>
      <vt:lpstr>Persecution Predicted</vt:lpstr>
      <vt:lpstr>Persecution Predicted</vt:lpstr>
      <vt:lpstr>Persecution Predicted</vt:lpstr>
      <vt:lpstr>Persecution Realized</vt:lpstr>
      <vt:lpstr>Persecution to 100AD</vt:lpstr>
      <vt:lpstr>Persecution to 100AD</vt:lpstr>
      <vt:lpstr>Persecution from 100 – 250 AD</vt:lpstr>
      <vt:lpstr>Persecution from 100 – 250 AD</vt:lpstr>
      <vt:lpstr>Persecution from 100 – 250 AD</vt:lpstr>
      <vt:lpstr>Persecution after 250 AD</vt:lpstr>
      <vt:lpstr>Persecution after 250 AD</vt:lpstr>
      <vt:lpstr>Action</vt:lpstr>
      <vt:lpstr>Action</vt:lpstr>
      <vt:lpstr>Reasons for Persecution</vt:lpstr>
      <vt:lpstr>Reasons for Persecution</vt:lpstr>
      <vt:lpstr>Reasons for Persecution</vt:lpstr>
      <vt:lpstr>Reasons for Persecution</vt:lpstr>
      <vt:lpstr>Questions For Discussion Next Week</vt:lpstr>
      <vt:lpstr>PowerPoint Presentation</vt:lpstr>
      <vt:lpstr>PowerPoint Presentation</vt:lpstr>
      <vt:lpstr>Practical Applications</vt:lpstr>
      <vt:lpstr>Practical Applications</vt:lpstr>
      <vt:lpstr>Practical Applications</vt:lpstr>
      <vt:lpstr>Practical Applications</vt:lpstr>
      <vt:lpstr>Practical Applications</vt:lpstr>
      <vt:lpstr>Practical Applications</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Ryan Hasty</cp:lastModifiedBy>
  <cp:revision>311</cp:revision>
  <cp:lastPrinted>2016-05-01T01:41:12Z</cp:lastPrinted>
  <dcterms:created xsi:type="dcterms:W3CDTF">2012-01-03T01:52:53Z</dcterms:created>
  <dcterms:modified xsi:type="dcterms:W3CDTF">2016-05-08T03:41:51Z</dcterms:modified>
</cp:coreProperties>
</file>